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351" r:id="rId7"/>
    <p:sldId id="352" r:id="rId8"/>
    <p:sldId id="353" r:id="rId9"/>
    <p:sldId id="354" r:id="rId10"/>
    <p:sldId id="318" r:id="rId11"/>
    <p:sldId id="261" r:id="rId12"/>
    <p:sldId id="310" r:id="rId13"/>
    <p:sldId id="262" r:id="rId14"/>
    <p:sldId id="335" r:id="rId15"/>
    <p:sldId id="311" r:id="rId16"/>
    <p:sldId id="286" r:id="rId17"/>
    <p:sldId id="307" r:id="rId18"/>
    <p:sldId id="336" r:id="rId19"/>
    <p:sldId id="337" r:id="rId20"/>
    <p:sldId id="338" r:id="rId21"/>
    <p:sldId id="339" r:id="rId22"/>
    <p:sldId id="292" r:id="rId23"/>
    <p:sldId id="319" r:id="rId24"/>
    <p:sldId id="322" r:id="rId25"/>
    <p:sldId id="309" r:id="rId26"/>
    <p:sldId id="340" r:id="rId27"/>
    <p:sldId id="294" r:id="rId28"/>
    <p:sldId id="323" r:id="rId29"/>
    <p:sldId id="355" r:id="rId30"/>
    <p:sldId id="357" r:id="rId31"/>
    <p:sldId id="324" r:id="rId32"/>
    <p:sldId id="325" r:id="rId33"/>
    <p:sldId id="345" r:id="rId34"/>
    <p:sldId id="343" r:id="rId35"/>
    <p:sldId id="346" r:id="rId36"/>
    <p:sldId id="327" r:id="rId37"/>
    <p:sldId id="347" r:id="rId38"/>
    <p:sldId id="348" r:id="rId39"/>
    <p:sldId id="328" r:id="rId40"/>
    <p:sldId id="341" r:id="rId41"/>
    <p:sldId id="356" r:id="rId42"/>
    <p:sldId id="329" r:id="rId43"/>
    <p:sldId id="320" r:id="rId44"/>
    <p:sldId id="330" r:id="rId45"/>
    <p:sldId id="331" r:id="rId46"/>
    <p:sldId id="332" r:id="rId47"/>
    <p:sldId id="333" r:id="rId48"/>
    <p:sldId id="334" r:id="rId49"/>
    <p:sldId id="349" r:id="rId50"/>
    <p:sldId id="350" r:id="rId5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0CA1D-C7BA-4931-91A6-06086BE40706}" v="287" dt="2023-11-28T15:54:37.816"/>
    <p1510:client id="{DB5FA54C-EA7D-49C4-8973-0ACF356B4BDC}" v="1836" dt="2023-11-28T15:21:11.007"/>
    <p1510:client id="{EA14974A-8125-47CA-BA89-4CEFCA1212C2}" v="441" dt="2023-11-28T14:58:39.98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4"/>
  </p:normalViewPr>
  <p:slideViewPr>
    <p:cSldViewPr snapToGrid="0">
      <p:cViewPr varScale="1">
        <p:scale>
          <a:sx n="83" d="100"/>
          <a:sy n="83" d="100"/>
        </p:scale>
        <p:origin x="1160" y="1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3613657-378D-446E-9FAF-32005B78C317}" type="datetimeFigureOut">
              <a:t>12/31/23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6C6382A-37F9-49F2-A650-7BB1DADCBE70}" type="slidenum">
              <a:t>‹#›</a:t>
            </a:fld>
            <a:endParaRPr lang="en-US"/>
          </a:p>
        </p:txBody>
      </p:sp>
    </p:spTree>
    <p:extLst>
      <p:ext uri="{BB962C8B-B14F-4D97-AF65-F5344CB8AC3E}">
        <p14:creationId xmlns:p14="http://schemas.microsoft.com/office/powerpoint/2010/main" val="3552546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Là</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những</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hình</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ảnh</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có</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ký</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tự</a:t>
            </a:r>
            <a:r>
              <a:rPr lang="en-US" b="0" i="0">
                <a:solidFill>
                  <a:srgbClr val="000000"/>
                </a:solidFill>
                <a:effectLst/>
                <a:latin typeface="Helvetica" panose="020B0604020202020204" pitchFamily="34" charset="0"/>
              </a:rPr>
              <a:t>/</a:t>
            </a:r>
            <a:r>
              <a:rPr lang="en-US" b="0" i="0" err="1">
                <a:solidFill>
                  <a:srgbClr val="000000"/>
                </a:solidFill>
                <a:effectLst/>
                <a:latin typeface="Helvetica" panose="020B0604020202020204" pitchFamily="34" charset="0"/>
              </a:rPr>
              <a:t>văn</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bản</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xuất</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hiệu</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không</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sự</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thống</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nhất</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về</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màu</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sắc</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vị</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trí</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kiểu</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chữ</a:t>
            </a:r>
            <a:r>
              <a:rPr lang="en-US" b="0" i="0">
                <a:solidFill>
                  <a:srgbClr val="000000"/>
                </a:solidFill>
                <a:effectLst/>
                <a:latin typeface="Helvetica" panose="020B0604020202020204" pitchFamily="34" charset="0"/>
              </a:rPr>
              <a:t>, … </a:t>
            </a:r>
            <a:r>
              <a:rPr lang="en-US" b="0" i="0" err="1">
                <a:solidFill>
                  <a:srgbClr val="000000"/>
                </a:solidFill>
                <a:effectLst/>
                <a:latin typeface="Helvetica" panose="020B0604020202020204" pitchFamily="34" charset="0"/>
              </a:rPr>
              <a:t>Ví</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dụ</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bảng</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quảng</a:t>
            </a:r>
            <a:r>
              <a:rPr lang="en-US" b="0" i="0">
                <a:solidFill>
                  <a:srgbClr val="000000"/>
                </a:solidFill>
                <a:effectLst/>
                <a:latin typeface="Helvetica" panose="020B0604020202020204" pitchFamily="34" charset="0"/>
              </a:rPr>
              <a:t> </a:t>
            </a:r>
            <a:r>
              <a:rPr lang="en-US" b="0" i="0" err="1">
                <a:solidFill>
                  <a:srgbClr val="000000"/>
                </a:solidFill>
                <a:effectLst/>
                <a:latin typeface="Helvetica" panose="020B0604020202020204" pitchFamily="34" charset="0"/>
              </a:rPr>
              <a:t>cáo</a:t>
            </a:r>
            <a:r>
              <a:rPr lang="en-US" b="0" i="0">
                <a:solidFill>
                  <a:srgbClr val="000000"/>
                </a:solidFill>
                <a:effectLst/>
                <a:latin typeface="Helvetica" panose="020B0604020202020204" pitchFamily="34" charset="0"/>
              </a:rPr>
              <a:t>.</a:t>
            </a:r>
            <a:r>
              <a:rPr lang="vi-VN" b="0" i="0">
                <a:solidFill>
                  <a:srgbClr val="000000"/>
                </a:solidFill>
                <a:effectLst/>
                <a:latin typeface="Helvetica" panose="020B0604020202020204" pitchFamily="34" charset="0"/>
              </a:rPr>
              <a:t>x</a:t>
            </a:r>
            <a:endParaRPr lang="en-US"/>
          </a:p>
        </p:txBody>
      </p:sp>
      <p:sp>
        <p:nvSpPr>
          <p:cNvPr id="4" name="Chỗ dành sẵn cho Số hiệu Bản chiếu 3"/>
          <p:cNvSpPr>
            <a:spLocks noGrp="1"/>
          </p:cNvSpPr>
          <p:nvPr>
            <p:ph type="sldNum" sz="quarter" idx="5"/>
          </p:nvPr>
        </p:nvSpPr>
        <p:spPr/>
        <p:txBody>
          <a:bodyPr/>
          <a:lstStyle/>
          <a:p>
            <a:fld id="{86C6382A-37F9-49F2-A650-7BB1DADCBE70}" type="slidenum">
              <a:rPr lang="en-US" smtClean="0"/>
              <a:t>20</a:t>
            </a:fld>
            <a:endParaRPr lang="en-US"/>
          </a:p>
        </p:txBody>
      </p:sp>
    </p:spTree>
    <p:extLst>
      <p:ext uri="{BB962C8B-B14F-4D97-AF65-F5344CB8AC3E}">
        <p14:creationId xmlns:p14="http://schemas.microsoft.com/office/powerpoint/2010/main" val="1363370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ea typeface="Calibri"/>
                <a:cs typeface="Calibri"/>
              </a:rPr>
              <a:t>Độ</a:t>
            </a:r>
            <a:r>
              <a:rPr lang="en-US">
                <a:ea typeface="Calibri"/>
                <a:cs typeface="Calibri"/>
              </a:rPr>
              <a:t> </a:t>
            </a:r>
            <a:r>
              <a:rPr lang="en-US" err="1">
                <a:ea typeface="Calibri"/>
                <a:cs typeface="Calibri"/>
              </a:rPr>
              <a:t>lớn</a:t>
            </a:r>
            <a:r>
              <a:rPr lang="en-US">
                <a:ea typeface="Calibri"/>
                <a:cs typeface="Calibri"/>
              </a:rPr>
              <a:t> ở </a:t>
            </a:r>
            <a:r>
              <a:rPr lang="en-US" err="1">
                <a:ea typeface="Calibri"/>
                <a:cs typeface="Calibri"/>
              </a:rPr>
              <a:t>biên</a:t>
            </a:r>
            <a:r>
              <a:rPr lang="en-US">
                <a:ea typeface="Calibri"/>
                <a:cs typeface="Calibri"/>
              </a:rPr>
              <a:t>:</a:t>
            </a:r>
          </a:p>
          <a:p>
            <a:pPr lvl="1" indent="-171450">
              <a:buFont typeface="Courier New"/>
              <a:buChar char="o"/>
            </a:pPr>
            <a:r>
              <a:rPr lang="en-US">
                <a:ea typeface="Calibri"/>
                <a:cs typeface="Calibri"/>
              </a:rPr>
              <a:t>Standard binarization: </a:t>
            </a:r>
            <a:r>
              <a:rPr lang="en-US" err="1">
                <a:ea typeface="Calibri"/>
                <a:cs typeface="Calibri"/>
              </a:rPr>
              <a:t>độ</a:t>
            </a:r>
            <a:r>
              <a:rPr lang="en-US">
                <a:ea typeface="Calibri"/>
                <a:cs typeface="Calibri"/>
              </a:rPr>
              <a:t> </a:t>
            </a:r>
            <a:r>
              <a:rPr lang="en-US" err="1">
                <a:ea typeface="Calibri"/>
                <a:cs typeface="Calibri"/>
              </a:rPr>
              <a:t>lớn</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đạo</a:t>
            </a:r>
            <a:r>
              <a:rPr lang="en-US">
                <a:ea typeface="Calibri"/>
                <a:cs typeface="Calibri"/>
              </a:rPr>
              <a:t> </a:t>
            </a:r>
            <a:r>
              <a:rPr lang="en-US" err="1">
                <a:ea typeface="Calibri"/>
                <a:cs typeface="Calibri"/>
              </a:rPr>
              <a:t>hàm</a:t>
            </a:r>
            <a:r>
              <a:rPr lang="en-US">
                <a:ea typeface="Calibri"/>
                <a:cs typeface="Calibri"/>
              </a:rPr>
              <a:t> </a:t>
            </a:r>
            <a:r>
              <a:rPr lang="en-US" err="1">
                <a:ea typeface="Calibri"/>
                <a:cs typeface="Calibri"/>
              </a:rPr>
              <a:t>nhỏ</a:t>
            </a:r>
            <a:r>
              <a:rPr lang="en-US">
                <a:ea typeface="Calibri"/>
                <a:cs typeface="Calibri"/>
              </a:rPr>
              <a:t> ở </a:t>
            </a:r>
            <a:r>
              <a:rPr lang="en-US" err="1">
                <a:ea typeface="Calibri"/>
                <a:cs typeface="Calibri"/>
              </a:rPr>
              <a:t>vị</a:t>
            </a:r>
            <a:r>
              <a:rPr lang="en-US">
                <a:ea typeface="Calibri"/>
                <a:cs typeface="Calibri"/>
              </a:rPr>
              <a:t> </a:t>
            </a:r>
            <a:r>
              <a:rPr lang="en-US" err="1">
                <a:ea typeface="Calibri"/>
                <a:cs typeface="Calibri"/>
              </a:rPr>
              <a:t>trí</a:t>
            </a:r>
            <a:r>
              <a:rPr lang="en-US">
                <a:ea typeface="Calibri"/>
                <a:cs typeface="Calibri"/>
              </a:rPr>
              <a:t> </a:t>
            </a:r>
            <a:r>
              <a:rPr lang="en-US" err="1">
                <a:ea typeface="Calibri"/>
                <a:cs typeface="Calibri"/>
              </a:rPr>
              <a:t>biên</a:t>
            </a:r>
            <a:r>
              <a:rPr lang="en-US">
                <a:ea typeface="Calibri"/>
                <a:cs typeface="Calibri"/>
              </a:rPr>
              <a:t> (0.5) ==&gt; 0.4, 0.6 </a:t>
            </a:r>
            <a:r>
              <a:rPr lang="en-US" err="1">
                <a:ea typeface="Calibri"/>
                <a:cs typeface="Calibri"/>
              </a:rPr>
              <a:t>thì</a:t>
            </a:r>
            <a:r>
              <a:rPr lang="en-US">
                <a:ea typeface="Calibri"/>
                <a:cs typeface="Calibri"/>
              </a:rPr>
              <a:t> gradient </a:t>
            </a:r>
            <a:r>
              <a:rPr lang="en-US" err="1">
                <a:ea typeface="Calibri"/>
                <a:cs typeface="Calibri"/>
              </a:rPr>
              <a:t>không</a:t>
            </a:r>
            <a:r>
              <a:rPr lang="en-US">
                <a:ea typeface="Calibri"/>
                <a:cs typeface="Calibri"/>
              </a:rPr>
              <a:t> </a:t>
            </a:r>
            <a:r>
              <a:rPr lang="en-US" err="1">
                <a:ea typeface="Calibri"/>
                <a:cs typeface="Calibri"/>
              </a:rPr>
              <a:t>đáng</a:t>
            </a:r>
            <a:r>
              <a:rPr lang="en-US">
                <a:ea typeface="Calibri"/>
                <a:cs typeface="Calibri"/>
              </a:rPr>
              <a:t> </a:t>
            </a:r>
            <a:r>
              <a:rPr lang="en-US" err="1">
                <a:ea typeface="Calibri"/>
                <a:cs typeface="Calibri"/>
              </a:rPr>
              <a:t>kể</a:t>
            </a:r>
            <a:r>
              <a:rPr lang="en-US">
                <a:ea typeface="Calibri"/>
                <a:cs typeface="Calibri"/>
              </a:rPr>
              <a:t>.</a:t>
            </a:r>
          </a:p>
          <a:p>
            <a:pPr lvl="1" indent="-171450">
              <a:buFont typeface="Courier New"/>
              <a:buChar char="o"/>
            </a:pPr>
            <a:r>
              <a:rPr lang="en-US">
                <a:ea typeface="Calibri"/>
                <a:cs typeface="Calibri"/>
              </a:rPr>
              <a:t>DB: </a:t>
            </a:r>
            <a:r>
              <a:rPr lang="en-US" err="1">
                <a:ea typeface="Calibri"/>
                <a:cs typeface="Calibri"/>
              </a:rPr>
              <a:t>độ</a:t>
            </a:r>
            <a:r>
              <a:rPr lang="en-US">
                <a:ea typeface="Calibri"/>
                <a:cs typeface="Calibri"/>
              </a:rPr>
              <a:t> </a:t>
            </a:r>
            <a:r>
              <a:rPr lang="en-US" err="1">
                <a:ea typeface="Calibri"/>
                <a:cs typeface="Calibri"/>
              </a:rPr>
              <a:t>lớn</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đạo</a:t>
            </a:r>
            <a:r>
              <a:rPr lang="en-US">
                <a:ea typeface="Calibri"/>
                <a:cs typeface="Calibri"/>
              </a:rPr>
              <a:t> </a:t>
            </a:r>
            <a:r>
              <a:rPr lang="en-US" err="1">
                <a:ea typeface="Calibri"/>
                <a:cs typeface="Calibri"/>
              </a:rPr>
              <a:t>hàm</a:t>
            </a:r>
            <a:r>
              <a:rPr lang="en-US">
                <a:ea typeface="Calibri"/>
                <a:cs typeface="Calibri"/>
              </a:rPr>
              <a:t> </a:t>
            </a:r>
            <a:r>
              <a:rPr lang="en-US" err="1">
                <a:ea typeface="Calibri"/>
                <a:cs typeface="Calibri"/>
              </a:rPr>
              <a:t>lớn</a:t>
            </a:r>
            <a:r>
              <a:rPr lang="en-US">
                <a:ea typeface="Calibri"/>
                <a:cs typeface="Calibri"/>
              </a:rPr>
              <a:t> ở </a:t>
            </a:r>
            <a:r>
              <a:rPr lang="en-US" err="1">
                <a:ea typeface="Calibri"/>
                <a:cs typeface="Calibri"/>
              </a:rPr>
              <a:t>vị</a:t>
            </a:r>
            <a:r>
              <a:rPr lang="en-US">
                <a:ea typeface="Calibri"/>
                <a:cs typeface="Calibri"/>
              </a:rPr>
              <a:t> </a:t>
            </a:r>
            <a:r>
              <a:rPr lang="en-US" err="1">
                <a:ea typeface="Calibri"/>
                <a:cs typeface="Calibri"/>
              </a:rPr>
              <a:t>trí</a:t>
            </a:r>
            <a:r>
              <a:rPr lang="en-US">
                <a:ea typeface="Calibri"/>
                <a:cs typeface="Calibri"/>
              </a:rPr>
              <a:t> </a:t>
            </a:r>
            <a:r>
              <a:rPr lang="en-US" err="1">
                <a:ea typeface="Calibri"/>
                <a:cs typeface="Calibri"/>
              </a:rPr>
              <a:t>biên</a:t>
            </a:r>
            <a:r>
              <a:rPr lang="en-US">
                <a:ea typeface="Calibri"/>
                <a:cs typeface="Calibri"/>
              </a:rPr>
              <a:t> (0), </a:t>
            </a:r>
            <a:r>
              <a:rPr lang="en-US" err="1">
                <a:ea typeface="Calibri"/>
                <a:cs typeface="Calibri"/>
              </a:rPr>
              <a:t>đc</a:t>
            </a:r>
            <a:r>
              <a:rPr lang="en-US">
                <a:ea typeface="Calibri"/>
                <a:cs typeface="Calibri"/>
              </a:rPr>
              <a:t> </a:t>
            </a:r>
            <a:r>
              <a:rPr lang="en-US" err="1">
                <a:ea typeface="Calibri"/>
                <a:cs typeface="Calibri"/>
              </a:rPr>
              <a:t>tăng</a:t>
            </a:r>
            <a:r>
              <a:rPr lang="en-US">
                <a:ea typeface="Calibri"/>
                <a:cs typeface="Calibri"/>
              </a:rPr>
              <a:t> </a:t>
            </a:r>
            <a:r>
              <a:rPr lang="en-US" err="1">
                <a:ea typeface="Calibri"/>
                <a:cs typeface="Calibri"/>
              </a:rPr>
              <a:t>cường</a:t>
            </a:r>
            <a:r>
              <a:rPr lang="en-US">
                <a:ea typeface="Calibri"/>
                <a:cs typeface="Calibri"/>
              </a:rPr>
              <a:t> </a:t>
            </a:r>
            <a:r>
              <a:rPr lang="en-US" err="1">
                <a:ea typeface="Calibri"/>
                <a:cs typeface="Calibri"/>
              </a:rPr>
              <a:t>bởi</a:t>
            </a:r>
            <a:r>
              <a:rPr lang="en-US">
                <a:ea typeface="Calibri"/>
                <a:cs typeface="Calibri"/>
              </a:rPr>
              <a:t> factor </a:t>
            </a:r>
            <a:r>
              <a:rPr lang="en-US" err="1">
                <a:ea typeface="Calibri"/>
                <a:cs typeface="Calibri"/>
              </a:rPr>
              <a:t>nhấn</a:t>
            </a:r>
            <a:r>
              <a:rPr lang="en-US">
                <a:ea typeface="Calibri"/>
                <a:cs typeface="Calibri"/>
              </a:rPr>
              <a:t> </a:t>
            </a:r>
            <a:r>
              <a:rPr lang="en-US" err="1">
                <a:ea typeface="Calibri"/>
                <a:cs typeface="Calibri"/>
              </a:rPr>
              <a:t>mạnh</a:t>
            </a:r>
            <a:r>
              <a:rPr lang="en-US">
                <a:ea typeface="Calibri"/>
                <a:cs typeface="Calibri"/>
              </a:rPr>
              <a:t> k ==&gt; </a:t>
            </a:r>
            <a:r>
              <a:rPr lang="en-US" err="1">
                <a:ea typeface="Calibri"/>
                <a:cs typeface="Calibri"/>
              </a:rPr>
              <a:t>Phân</a:t>
            </a:r>
            <a:r>
              <a:rPr lang="en-US">
                <a:ea typeface="Calibri"/>
                <a:cs typeface="Calibri"/>
              </a:rPr>
              <a:t> </a:t>
            </a:r>
            <a:r>
              <a:rPr lang="en-US" err="1">
                <a:ea typeface="Calibri"/>
                <a:cs typeface="Calibri"/>
              </a:rPr>
              <a:t>biệt</a:t>
            </a:r>
            <a:r>
              <a:rPr lang="en-US">
                <a:ea typeface="Calibri"/>
                <a:cs typeface="Calibri"/>
              </a:rPr>
              <a:t> </a:t>
            </a:r>
            <a:r>
              <a:rPr lang="en-US" err="1">
                <a:ea typeface="Calibri"/>
                <a:cs typeface="Calibri"/>
              </a:rPr>
              <a:t>rõ</a:t>
            </a:r>
            <a:r>
              <a:rPr lang="en-US">
                <a:ea typeface="Calibri"/>
                <a:cs typeface="Calibri"/>
              </a:rPr>
              <a:t> </a:t>
            </a:r>
            <a:r>
              <a:rPr lang="en-US" err="1">
                <a:ea typeface="Calibri"/>
                <a:cs typeface="Calibri"/>
              </a:rPr>
              <a:t>ràng</a:t>
            </a:r>
            <a:r>
              <a:rPr lang="en-US">
                <a:ea typeface="Calibri"/>
                <a:cs typeface="Calibri"/>
              </a:rPr>
              <a:t> </a:t>
            </a:r>
            <a:r>
              <a:rPr lang="en-US" err="1">
                <a:ea typeface="Calibri"/>
                <a:cs typeface="Calibri"/>
              </a:rPr>
              <a:t>hơn</a:t>
            </a:r>
            <a:r>
              <a:rPr lang="en-US">
                <a:ea typeface="Calibri"/>
                <a:cs typeface="Calibri"/>
              </a:rPr>
              <a:t>.</a:t>
            </a:r>
          </a:p>
          <a:p>
            <a:pPr marL="171450" indent="-171450">
              <a:buFont typeface="Calibri"/>
              <a:buChar char="-"/>
            </a:pPr>
            <a:r>
              <a:rPr lang="en-US">
                <a:cs typeface="Calibri"/>
              </a:rPr>
              <a:t>Biên </a:t>
            </a:r>
            <a:r>
              <a:rPr lang="en-US" err="1">
                <a:cs typeface="Calibri"/>
              </a:rPr>
              <a:t>trên</a:t>
            </a:r>
            <a:r>
              <a:rPr lang="en-US">
                <a:cs typeface="Calibri"/>
              </a:rPr>
              <a:t>, </a:t>
            </a:r>
            <a:r>
              <a:rPr lang="en-US" err="1">
                <a:cs typeface="Calibri"/>
              </a:rPr>
              <a:t>biên</a:t>
            </a:r>
            <a:r>
              <a:rPr lang="en-US">
                <a:cs typeface="Calibri"/>
              </a:rPr>
              <a:t> </a:t>
            </a:r>
            <a:r>
              <a:rPr lang="en-US" err="1">
                <a:cs typeface="Calibri"/>
              </a:rPr>
              <a:t>dưới</a:t>
            </a:r>
            <a:r>
              <a:rPr lang="en-US">
                <a:cs typeface="Calibri"/>
              </a:rPr>
              <a:t>:</a:t>
            </a:r>
          </a:p>
          <a:p>
            <a:pPr lvl="1" indent="-171450">
              <a:buFont typeface="Courier New"/>
              <a:buChar char="o"/>
            </a:pPr>
            <a:r>
              <a:rPr lang="en-US">
                <a:cs typeface="Calibri"/>
              </a:rPr>
              <a:t>SB: </a:t>
            </a:r>
            <a:r>
              <a:rPr lang="en-US" err="1">
                <a:cs typeface="Calibri"/>
              </a:rPr>
              <a:t>không</a:t>
            </a:r>
            <a:r>
              <a:rPr lang="en-US">
                <a:cs typeface="Calibri"/>
              </a:rPr>
              <a:t> </a:t>
            </a:r>
            <a:r>
              <a:rPr lang="en-US" err="1">
                <a:cs typeface="Calibri"/>
              </a:rPr>
              <a:t>có</a:t>
            </a:r>
            <a:r>
              <a:rPr lang="en-US">
                <a:cs typeface="Calibri"/>
              </a:rPr>
              <a:t> </a:t>
            </a:r>
            <a:r>
              <a:rPr lang="en-US" err="1">
                <a:cs typeface="Calibri"/>
              </a:rPr>
              <a:t>biên</a:t>
            </a:r>
            <a:r>
              <a:rPr lang="en-US">
                <a:cs typeface="Calibri"/>
              </a:rPr>
              <a:t> </a:t>
            </a:r>
            <a:r>
              <a:rPr lang="en-US" err="1">
                <a:cs typeface="Calibri"/>
              </a:rPr>
              <a:t>trên</a:t>
            </a:r>
            <a:r>
              <a:rPr lang="en-US">
                <a:cs typeface="Calibri"/>
              </a:rPr>
              <a:t> (l-), </a:t>
            </a:r>
            <a:r>
              <a:rPr lang="en-US" err="1">
                <a:cs typeface="Calibri"/>
              </a:rPr>
              <a:t>biên</a:t>
            </a:r>
            <a:r>
              <a:rPr lang="en-US">
                <a:cs typeface="Calibri"/>
              </a:rPr>
              <a:t> </a:t>
            </a:r>
            <a:r>
              <a:rPr lang="en-US" err="1">
                <a:cs typeface="Calibri"/>
              </a:rPr>
              <a:t>dưới</a:t>
            </a:r>
            <a:r>
              <a:rPr lang="en-US">
                <a:cs typeface="Calibri"/>
              </a:rPr>
              <a:t> (l+)</a:t>
            </a:r>
          </a:p>
          <a:p>
            <a:pPr lvl="1" indent="-171450">
              <a:buFont typeface="Courier New"/>
              <a:buChar char="o"/>
            </a:pPr>
            <a:r>
              <a:rPr lang="en-US">
                <a:cs typeface="Calibri"/>
              </a:rPr>
              <a:t>DB: </a:t>
            </a:r>
            <a:r>
              <a:rPr lang="en-US" err="1">
                <a:cs typeface="Calibri"/>
              </a:rPr>
              <a:t>có</a:t>
            </a:r>
            <a:r>
              <a:rPr lang="en-US">
                <a:cs typeface="Calibri"/>
              </a:rPr>
              <a:t> ==&gt; DB </a:t>
            </a:r>
            <a:r>
              <a:rPr lang="en-US" err="1">
                <a:cs typeface="Calibri"/>
              </a:rPr>
              <a:t>có</a:t>
            </a:r>
            <a:r>
              <a:rPr lang="en-US">
                <a:cs typeface="Calibri"/>
              </a:rPr>
              <a:t> xu </a:t>
            </a:r>
            <a:r>
              <a:rPr lang="en-US" err="1">
                <a:cs typeface="Calibri"/>
              </a:rPr>
              <a:t>hướng</a:t>
            </a:r>
            <a:r>
              <a:rPr lang="en-US">
                <a:cs typeface="Calibri"/>
              </a:rPr>
              <a:t> stable </a:t>
            </a:r>
            <a:r>
              <a:rPr lang="en-US" err="1">
                <a:cs typeface="Calibri"/>
              </a:rPr>
              <a:t>hơnhơn</a:t>
            </a:r>
            <a:r>
              <a:rPr lang="en-US">
                <a:cs typeface="Calibri"/>
              </a:rPr>
              <a:t> </a:t>
            </a:r>
            <a:r>
              <a:rPr lang="en-US" err="1">
                <a:cs typeface="Calibri"/>
              </a:rPr>
              <a:t>đối</a:t>
            </a:r>
            <a:r>
              <a:rPr lang="en-US">
                <a:cs typeface="Calibri"/>
              </a:rPr>
              <a:t> </a:t>
            </a:r>
            <a:r>
              <a:rPr lang="en-US" err="1">
                <a:cs typeface="Calibri"/>
              </a:rPr>
              <a:t>với</a:t>
            </a:r>
            <a:r>
              <a:rPr lang="en-US">
                <a:cs typeface="Calibri"/>
              </a:rPr>
              <a:t> </a:t>
            </a:r>
            <a:r>
              <a:rPr lang="en-US" err="1">
                <a:cs typeface="Calibri"/>
              </a:rPr>
              <a:t>nhưng</a:t>
            </a:r>
            <a:r>
              <a:rPr lang="en-US">
                <a:cs typeface="Calibri"/>
              </a:rPr>
              <a:t> </a:t>
            </a:r>
            <a:r>
              <a:rPr lang="en-US" err="1">
                <a:cs typeface="Calibri"/>
              </a:rPr>
              <a:t>giá</a:t>
            </a:r>
            <a:r>
              <a:rPr lang="en-US">
                <a:cs typeface="Calibri"/>
              </a:rPr>
              <a:t> </a:t>
            </a:r>
            <a:r>
              <a:rPr lang="en-US" err="1">
                <a:cs typeface="Calibri"/>
              </a:rPr>
              <a:t>trị</a:t>
            </a:r>
            <a:r>
              <a:rPr lang="en-US">
                <a:cs typeface="Calibri"/>
              </a:rPr>
              <a:t> </a:t>
            </a:r>
            <a:r>
              <a:rPr lang="en-US" err="1">
                <a:cs typeface="Calibri"/>
              </a:rPr>
              <a:t>cực</a:t>
            </a:r>
            <a:r>
              <a:rPr lang="en-US">
                <a:cs typeface="Calibri"/>
              </a:rPr>
              <a:t> </a:t>
            </a:r>
            <a:r>
              <a:rPr lang="en-US" err="1">
                <a:cs typeface="Calibri"/>
              </a:rPr>
              <a:t>nhỏ</a:t>
            </a:r>
            <a:r>
              <a:rPr lang="en-US">
                <a:cs typeface="Calibri"/>
              </a:rPr>
              <a:t> hay </a:t>
            </a:r>
            <a:r>
              <a:rPr lang="en-US" err="1">
                <a:cs typeface="Calibri"/>
              </a:rPr>
              <a:t>cực</a:t>
            </a:r>
            <a:r>
              <a:rPr lang="en-US">
                <a:cs typeface="Calibri"/>
              </a:rPr>
              <a:t> </a:t>
            </a:r>
            <a:r>
              <a:rPr lang="en-US" err="1">
                <a:cs typeface="Calibri"/>
              </a:rPr>
              <a:t>lớn</a:t>
            </a:r>
            <a:r>
              <a:rPr lang="en-US">
                <a:cs typeface="Calibri"/>
              </a:rPr>
              <a:t>.</a:t>
            </a:r>
          </a:p>
        </p:txBody>
      </p:sp>
      <p:sp>
        <p:nvSpPr>
          <p:cNvPr id="4" name="Slide Number Placeholder 3"/>
          <p:cNvSpPr>
            <a:spLocks noGrp="1"/>
          </p:cNvSpPr>
          <p:nvPr>
            <p:ph type="sldNum" sz="quarter" idx="5"/>
          </p:nvPr>
        </p:nvSpPr>
        <p:spPr/>
        <p:txBody>
          <a:bodyPr/>
          <a:lstStyle/>
          <a:p>
            <a:fld id="{86C6382A-37F9-49F2-A650-7BB1DADCBE70}" type="slidenum">
              <a:rPr lang="en-US"/>
              <a:t>35</a:t>
            </a:fld>
            <a:endParaRPr lang="en-US"/>
          </a:p>
        </p:txBody>
      </p:sp>
    </p:spTree>
    <p:extLst>
      <p:ext uri="{BB962C8B-B14F-4D97-AF65-F5344CB8AC3E}">
        <p14:creationId xmlns:p14="http://schemas.microsoft.com/office/powerpoint/2010/main" val="1412577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ea typeface="Calibri"/>
                <a:cs typeface="Calibri"/>
              </a:rPr>
              <a:t>Trong </a:t>
            </a:r>
            <a:r>
              <a:rPr lang="en-US" err="1">
                <a:ea typeface="Calibri"/>
                <a:cs typeface="Calibri"/>
              </a:rPr>
              <a:t>lúc</a:t>
            </a:r>
            <a:r>
              <a:rPr lang="en-US">
                <a:ea typeface="Calibri"/>
                <a:cs typeface="Calibri"/>
              </a:rPr>
              <a:t> </a:t>
            </a:r>
            <a:r>
              <a:rPr lang="en-US" err="1">
                <a:ea typeface="Calibri"/>
                <a:cs typeface="Calibri"/>
              </a:rPr>
              <a:t>thực</a:t>
            </a:r>
            <a:r>
              <a:rPr lang="en-US">
                <a:ea typeface="Calibri"/>
                <a:cs typeface="Calibri"/>
              </a:rPr>
              <a:t> </a:t>
            </a:r>
            <a:r>
              <a:rPr lang="en-US" err="1">
                <a:ea typeface="Calibri"/>
                <a:cs typeface="Calibri"/>
              </a:rPr>
              <a:t>nghiệm</a:t>
            </a:r>
            <a:r>
              <a:rPr lang="en-US">
                <a:ea typeface="Calibri"/>
                <a:cs typeface="Calibri"/>
              </a:rPr>
              <a:t>, </a:t>
            </a:r>
            <a:r>
              <a:rPr lang="en-US" err="1">
                <a:ea typeface="Calibri"/>
                <a:cs typeface="Calibri"/>
              </a:rPr>
              <a:t>nhóm</a:t>
            </a:r>
            <a:r>
              <a:rPr lang="en-US">
                <a:ea typeface="Calibri"/>
                <a:cs typeface="Calibri"/>
              </a:rPr>
              <a:t> </a:t>
            </a:r>
            <a:r>
              <a:rPr lang="en-US" err="1">
                <a:ea typeface="Calibri"/>
                <a:cs typeface="Calibri"/>
              </a:rPr>
              <a:t>tác</a:t>
            </a:r>
            <a:r>
              <a:rPr lang="en-US">
                <a:ea typeface="Calibri"/>
                <a:cs typeface="Calibri"/>
              </a:rPr>
              <a:t> </a:t>
            </a:r>
            <a:r>
              <a:rPr lang="en-US" err="1">
                <a:ea typeface="Calibri"/>
                <a:cs typeface="Calibri"/>
              </a:rPr>
              <a:t>giả</a:t>
            </a:r>
            <a:r>
              <a:rPr lang="en-US">
                <a:ea typeface="Calibri"/>
                <a:cs typeface="Calibri"/>
              </a:rPr>
              <a:t> </a:t>
            </a:r>
            <a:r>
              <a:rPr lang="en-US" err="1">
                <a:ea typeface="Calibri"/>
                <a:cs typeface="Calibri"/>
              </a:rPr>
              <a:t>thấy</a:t>
            </a:r>
            <a:r>
              <a:rPr lang="en-US">
                <a:ea typeface="Calibri"/>
                <a:cs typeface="Calibri"/>
              </a:rPr>
              <a:t> </a:t>
            </a:r>
            <a:r>
              <a:rPr lang="en-US" err="1">
                <a:ea typeface="Calibri"/>
                <a:cs typeface="Calibri"/>
              </a:rPr>
              <a:t>rằng</a:t>
            </a:r>
            <a:r>
              <a:rPr lang="en-US">
                <a:ea typeface="Calibri"/>
                <a:cs typeface="Calibri"/>
              </a:rPr>
              <a:t> </a:t>
            </a:r>
            <a:r>
              <a:rPr lang="en-US" err="1">
                <a:ea typeface="Calibri"/>
                <a:cs typeface="Calibri"/>
              </a:rPr>
              <a:t>threshshold</a:t>
            </a:r>
            <a:r>
              <a:rPr lang="en-US">
                <a:ea typeface="Calibri"/>
                <a:cs typeface="Calibri"/>
              </a:rPr>
              <a:t> map </a:t>
            </a:r>
            <a:r>
              <a:rPr lang="en-US" err="1">
                <a:ea typeface="Calibri"/>
                <a:cs typeface="Calibri"/>
              </a:rPr>
              <a:t>sẽ</a:t>
            </a:r>
            <a:r>
              <a:rPr lang="en-US">
                <a:ea typeface="Calibri"/>
                <a:cs typeface="Calibri"/>
              </a:rPr>
              <a:t> </a:t>
            </a:r>
            <a:r>
              <a:rPr lang="en-US" err="1">
                <a:ea typeface="Calibri"/>
                <a:cs typeface="Calibri"/>
              </a:rPr>
              <a:t>hgihlight</a:t>
            </a:r>
            <a:r>
              <a:rPr lang="en-US">
                <a:ea typeface="Calibri"/>
                <a:cs typeface="Calibri"/>
              </a:rPr>
              <a:t> </a:t>
            </a:r>
            <a:r>
              <a:rPr lang="en-US" err="1">
                <a:ea typeface="Calibri"/>
                <a:cs typeface="Calibri"/>
              </a:rPr>
              <a:t>vùng</a:t>
            </a:r>
            <a:r>
              <a:rPr lang="en-US">
                <a:ea typeface="Calibri"/>
                <a:cs typeface="Calibri"/>
              </a:rPr>
              <a:t> </a:t>
            </a:r>
            <a:r>
              <a:rPr lang="en-US" err="1">
                <a:ea typeface="Calibri"/>
                <a:cs typeface="Calibri"/>
              </a:rPr>
              <a:t>biên</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a:t>
            </a:r>
            <a:r>
              <a:rPr lang="en-US" err="1">
                <a:ea typeface="Calibri"/>
                <a:cs typeface="Calibri"/>
              </a:rPr>
              <a:t>kể</a:t>
            </a:r>
            <a:r>
              <a:rPr lang="en-US">
                <a:ea typeface="Calibri"/>
                <a:cs typeface="Calibri"/>
              </a:rPr>
              <a:t> </a:t>
            </a:r>
            <a:r>
              <a:rPr lang="en-US" err="1">
                <a:ea typeface="Calibri"/>
                <a:cs typeface="Calibri"/>
              </a:rPr>
              <a:t>cả</a:t>
            </a:r>
            <a:r>
              <a:rPr lang="en-US">
                <a:ea typeface="Calibri"/>
                <a:cs typeface="Calibri"/>
              </a:rPr>
              <a:t> </a:t>
            </a:r>
            <a:r>
              <a:rPr lang="en-US" err="1">
                <a:ea typeface="Calibri"/>
                <a:cs typeface="Calibri"/>
              </a:rPr>
              <a:t>khi</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có</a:t>
            </a:r>
            <a:r>
              <a:rPr lang="en-US">
                <a:ea typeface="Calibri"/>
                <a:cs typeface="Calibri"/>
              </a:rPr>
              <a:t> supervision </a:t>
            </a:r>
            <a:r>
              <a:rPr lang="en-US" err="1">
                <a:ea typeface="Calibri"/>
                <a:cs typeface="Calibri"/>
              </a:rPr>
              <a:t>cho</a:t>
            </a:r>
            <a:r>
              <a:rPr lang="en-US">
                <a:ea typeface="Calibri"/>
                <a:cs typeface="Calibri"/>
              </a:rPr>
              <a:t> threshold map (</a:t>
            </a:r>
            <a:r>
              <a:rPr lang="en-US" err="1">
                <a:ea typeface="Calibri"/>
                <a:cs typeface="Calibri"/>
              </a:rPr>
              <a:t>nghĩa</a:t>
            </a:r>
            <a:r>
              <a:rPr lang="en-US">
                <a:ea typeface="Calibri"/>
                <a:cs typeface="Calibri"/>
              </a:rPr>
              <a:t> </a:t>
            </a:r>
            <a:r>
              <a:rPr lang="en-US" err="1">
                <a:ea typeface="Calibri"/>
                <a:cs typeface="Calibri"/>
              </a:rPr>
              <a:t>là</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hàm</a:t>
            </a:r>
            <a:r>
              <a:rPr lang="en-US">
                <a:ea typeface="Calibri"/>
                <a:cs typeface="Calibri"/>
              </a:rPr>
              <a:t> loss </a:t>
            </a:r>
            <a:r>
              <a:rPr lang="en-US" err="1">
                <a:ea typeface="Calibri"/>
                <a:cs typeface="Calibri"/>
              </a:rPr>
              <a:t>cho</a:t>
            </a:r>
            <a:r>
              <a:rPr lang="en-US">
                <a:ea typeface="Calibri"/>
                <a:cs typeface="Calibri"/>
              </a:rPr>
              <a:t> threshold map), </a:t>
            </a:r>
            <a:r>
              <a:rPr lang="en-US" err="1">
                <a:ea typeface="Calibri"/>
                <a:cs typeface="Calibri"/>
              </a:rPr>
              <a:t>vì</a:t>
            </a:r>
            <a:r>
              <a:rPr lang="en-US">
                <a:ea typeface="Calibri"/>
                <a:cs typeface="Calibri"/>
              </a:rPr>
              <a:t> </a:t>
            </a:r>
            <a:r>
              <a:rPr lang="en-US" err="1">
                <a:ea typeface="Calibri"/>
                <a:cs typeface="Calibri"/>
              </a:rPr>
              <a:t>thế</a:t>
            </a:r>
            <a:r>
              <a:rPr lang="en-US">
                <a:ea typeface="Calibri"/>
                <a:cs typeface="Calibri"/>
              </a:rPr>
              <a:t> </a:t>
            </a:r>
            <a:r>
              <a:rPr lang="en-US" err="1">
                <a:ea typeface="Calibri"/>
                <a:cs typeface="Calibri"/>
              </a:rPr>
              <a:t>nhóm</a:t>
            </a:r>
            <a:r>
              <a:rPr lang="en-US">
                <a:ea typeface="Calibri"/>
                <a:cs typeface="Calibri"/>
              </a:rPr>
              <a:t> </a:t>
            </a:r>
            <a:r>
              <a:rPr lang="en-US" err="1">
                <a:ea typeface="Calibri"/>
                <a:cs typeface="Calibri"/>
              </a:rPr>
              <a:t>tác</a:t>
            </a:r>
            <a:r>
              <a:rPr lang="en-US">
                <a:ea typeface="Calibri"/>
                <a:cs typeface="Calibri"/>
              </a:rPr>
              <a:t> </a:t>
            </a:r>
            <a:r>
              <a:rPr lang="en-US" err="1">
                <a:ea typeface="Calibri"/>
                <a:cs typeface="Calibri"/>
              </a:rPr>
              <a:t>giả</a:t>
            </a:r>
            <a:r>
              <a:rPr lang="en-US">
                <a:ea typeface="Calibri"/>
                <a:cs typeface="Calibri"/>
              </a:rPr>
              <a:t> </a:t>
            </a:r>
            <a:r>
              <a:rPr lang="en-US" err="1">
                <a:ea typeface="Calibri"/>
                <a:cs typeface="Calibri"/>
              </a:rPr>
              <a:t>quyết</a:t>
            </a:r>
            <a:r>
              <a:rPr lang="en-US">
                <a:ea typeface="Calibri"/>
                <a:cs typeface="Calibri"/>
              </a:rPr>
              <a:t> </a:t>
            </a:r>
            <a:r>
              <a:rPr lang="en-US" err="1">
                <a:ea typeface="Calibri"/>
                <a:cs typeface="Calibri"/>
              </a:rPr>
              <a:t>định</a:t>
            </a:r>
            <a:r>
              <a:rPr lang="en-US">
                <a:ea typeface="Calibri"/>
                <a:cs typeface="Calibri"/>
              </a:rPr>
              <a:t> supervision </a:t>
            </a:r>
            <a:r>
              <a:rPr lang="en-US" err="1">
                <a:ea typeface="Calibri"/>
                <a:cs typeface="Calibri"/>
              </a:rPr>
              <a:t>trên</a:t>
            </a:r>
            <a:r>
              <a:rPr lang="en-US">
                <a:ea typeface="Calibri"/>
                <a:cs typeface="Calibri"/>
              </a:rPr>
              <a:t> threshold map </a:t>
            </a:r>
            <a:r>
              <a:rPr lang="en-US" err="1">
                <a:ea typeface="Calibri"/>
                <a:cs typeface="Calibri"/>
              </a:rPr>
              <a:t>để</a:t>
            </a:r>
            <a:r>
              <a:rPr lang="en-US">
                <a:ea typeface="Calibri"/>
                <a:cs typeface="Calibri"/>
              </a:rPr>
              <a:t> </a:t>
            </a:r>
            <a:r>
              <a:rPr lang="en-US" err="1">
                <a:ea typeface="Calibri"/>
                <a:cs typeface="Calibri"/>
              </a:rPr>
              <a:t>hướng</a:t>
            </a:r>
            <a:r>
              <a:rPr lang="en-US">
                <a:ea typeface="Calibri"/>
                <a:cs typeface="Calibri"/>
              </a:rPr>
              <a:t> </a:t>
            </a:r>
            <a:r>
              <a:rPr lang="en-US" err="1">
                <a:ea typeface="Calibri"/>
                <a:cs typeface="Calibri"/>
              </a:rPr>
              <a:t>dẫn</a:t>
            </a:r>
            <a:r>
              <a:rPr lang="en-US">
                <a:ea typeface="Calibri"/>
                <a:cs typeface="Calibri"/>
              </a:rPr>
              <a:t> </a:t>
            </a:r>
            <a:r>
              <a:rPr lang="en-US" err="1">
                <a:ea typeface="Calibri"/>
                <a:cs typeface="Calibri"/>
              </a:rPr>
              <a:t>mạng</a:t>
            </a:r>
            <a:r>
              <a:rPr lang="en-US">
                <a:ea typeface="Calibri"/>
                <a:cs typeface="Calibri"/>
              </a:rPr>
              <a:t> </a:t>
            </a:r>
            <a:r>
              <a:rPr lang="en-US" err="1">
                <a:ea typeface="Calibri"/>
                <a:cs typeface="Calibri"/>
              </a:rPr>
              <a:t>học</a:t>
            </a:r>
            <a:r>
              <a:rPr lang="en-US">
                <a:ea typeface="Calibri"/>
                <a:cs typeface="Calibri"/>
              </a:rPr>
              <a:t> </a:t>
            </a:r>
            <a:r>
              <a:rPr lang="en-US" err="1">
                <a:ea typeface="Calibri"/>
                <a:cs typeface="Calibri"/>
              </a:rPr>
              <a:t>tốt</a:t>
            </a:r>
            <a:r>
              <a:rPr lang="en-US">
                <a:ea typeface="Calibri"/>
                <a:cs typeface="Calibri"/>
              </a:rPr>
              <a:t> </a:t>
            </a:r>
            <a:r>
              <a:rPr lang="en-US" err="1">
                <a:ea typeface="Calibri"/>
                <a:cs typeface="Calibri"/>
              </a:rPr>
              <a:t>hơn</a:t>
            </a:r>
            <a:r>
              <a:rPr lang="en-US">
                <a:ea typeface="Calibri"/>
                <a:cs typeface="Calibri"/>
              </a:rPr>
              <a:t>. </a:t>
            </a:r>
            <a:r>
              <a:rPr lang="en-US" err="1">
                <a:ea typeface="Calibri"/>
                <a:cs typeface="Calibri"/>
              </a:rPr>
              <a:t>Kết</a:t>
            </a:r>
            <a:r>
              <a:rPr lang="en-US">
                <a:ea typeface="Calibri"/>
                <a:cs typeface="Calibri"/>
              </a:rPr>
              <a:t> </a:t>
            </a:r>
            <a:r>
              <a:rPr lang="en-US" err="1">
                <a:ea typeface="Calibri"/>
                <a:cs typeface="Calibri"/>
              </a:rPr>
              <a:t>quả</a:t>
            </a:r>
            <a:r>
              <a:rPr lang="en-US">
                <a:ea typeface="Calibri"/>
                <a:cs typeface="Calibri"/>
              </a:rPr>
              <a:t> so </a:t>
            </a:r>
            <a:r>
              <a:rPr lang="en-US" err="1">
                <a:ea typeface="Calibri"/>
                <a:cs typeface="Calibri"/>
              </a:rPr>
              <a:t>sánh</a:t>
            </a:r>
            <a:r>
              <a:rPr lang="en-US">
                <a:ea typeface="Calibri"/>
                <a:cs typeface="Calibri"/>
              </a:rPr>
              <a:t> </a:t>
            </a:r>
            <a:r>
              <a:rPr lang="en-US" err="1">
                <a:ea typeface="Calibri"/>
                <a:cs typeface="Calibri"/>
              </a:rPr>
              <a:t>trong</a:t>
            </a:r>
            <a:r>
              <a:rPr lang="en-US">
                <a:ea typeface="Calibri"/>
                <a:cs typeface="Calibri"/>
              </a:rPr>
              <a:t> ablation study.</a:t>
            </a:r>
          </a:p>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36</a:t>
            </a:fld>
            <a:endParaRPr lang="en-US"/>
          </a:p>
        </p:txBody>
      </p:sp>
    </p:spTree>
    <p:extLst>
      <p:ext uri="{BB962C8B-B14F-4D97-AF65-F5344CB8AC3E}">
        <p14:creationId xmlns:p14="http://schemas.microsoft.com/office/powerpoint/2010/main" val="217963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ea typeface="Calibri"/>
                <a:cs typeface="Calibri"/>
              </a:rPr>
              <a:t>Lợi </a:t>
            </a:r>
            <a:r>
              <a:rPr lang="en-US" err="1">
                <a:ea typeface="Calibri"/>
                <a:cs typeface="Calibri"/>
              </a:rPr>
              <a:t>ích</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việc</a:t>
            </a:r>
            <a:r>
              <a:rPr lang="en-US">
                <a:ea typeface="Calibri"/>
                <a:cs typeface="Calibri"/>
              </a:rPr>
              <a:t> </a:t>
            </a:r>
            <a:r>
              <a:rPr lang="en-US" err="1">
                <a:ea typeface="Calibri"/>
                <a:cs typeface="Calibri"/>
              </a:rPr>
              <a:t>làm</a:t>
            </a:r>
            <a:r>
              <a:rPr lang="en-US">
                <a:ea typeface="Calibri"/>
                <a:cs typeface="Calibri"/>
              </a:rPr>
              <a:t> co polygon </a:t>
            </a:r>
            <a:r>
              <a:rPr lang="en-US" err="1">
                <a:ea typeface="Calibri"/>
                <a:cs typeface="Calibri"/>
              </a:rPr>
              <a:t>là</a:t>
            </a:r>
            <a:r>
              <a:rPr lang="en-US">
                <a:ea typeface="Calibri"/>
                <a:cs typeface="Calibri"/>
              </a:rPr>
              <a:t> </a:t>
            </a:r>
            <a:r>
              <a:rPr lang="en-US" err="1">
                <a:ea typeface="Calibri"/>
                <a:cs typeface="Calibri"/>
              </a:rPr>
              <a:t>giúp</a:t>
            </a:r>
            <a:r>
              <a:rPr lang="en-US">
                <a:ea typeface="Calibri"/>
                <a:cs typeface="Calibri"/>
              </a:rPr>
              <a:t> model </a:t>
            </a:r>
            <a:r>
              <a:rPr lang="en-US" err="1">
                <a:ea typeface="Calibri"/>
                <a:cs typeface="Calibri"/>
              </a:rPr>
              <a:t>không</a:t>
            </a:r>
            <a:r>
              <a:rPr lang="en-US">
                <a:ea typeface="Calibri"/>
                <a:cs typeface="Calibri"/>
              </a:rPr>
              <a:t> </a:t>
            </a:r>
            <a:r>
              <a:rPr lang="en-US" err="1">
                <a:ea typeface="Calibri"/>
                <a:cs typeface="Calibri"/>
              </a:rPr>
              <a:t>nhầm</a:t>
            </a:r>
            <a:r>
              <a:rPr lang="en-US">
                <a:ea typeface="Calibri"/>
                <a:cs typeface="Calibri"/>
              </a:rPr>
              <a:t> </a:t>
            </a:r>
            <a:r>
              <a:rPr lang="en-US" err="1">
                <a:ea typeface="Calibri"/>
                <a:cs typeface="Calibri"/>
              </a:rPr>
              <a:t>lẫn</a:t>
            </a:r>
            <a:r>
              <a:rPr lang="en-US">
                <a:ea typeface="Calibri"/>
                <a:cs typeface="Calibri"/>
              </a:rPr>
              <a:t> </a:t>
            </a:r>
            <a:r>
              <a:rPr lang="en-US" err="1">
                <a:ea typeface="Calibri"/>
                <a:cs typeface="Calibri"/>
              </a:rPr>
              <a:t>giữa</a:t>
            </a:r>
            <a:r>
              <a:rPr lang="en-US">
                <a:ea typeface="Calibri"/>
                <a:cs typeface="Calibri"/>
              </a:rPr>
              <a:t> </a:t>
            </a:r>
            <a:r>
              <a:rPr lang="en-US" err="1">
                <a:ea typeface="Calibri"/>
                <a:cs typeface="Calibri"/>
              </a:rPr>
              <a:t>nhiều</a:t>
            </a:r>
            <a:r>
              <a:rPr lang="en-US">
                <a:ea typeface="Calibri"/>
                <a:cs typeface="Calibri"/>
              </a:rPr>
              <a:t> text </a:t>
            </a:r>
            <a:r>
              <a:rPr lang="en-US" err="1">
                <a:ea typeface="Calibri"/>
                <a:cs typeface="Calibri"/>
              </a:rPr>
              <a:t>gần</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thường</a:t>
            </a:r>
            <a:r>
              <a:rPr lang="en-US">
                <a:ea typeface="Calibri"/>
                <a:cs typeface="Calibri"/>
              </a:rPr>
              <a:t> </a:t>
            </a:r>
            <a:r>
              <a:rPr lang="en-US" err="1">
                <a:ea typeface="Calibri"/>
                <a:cs typeface="Calibri"/>
              </a:rPr>
              <a:t>gặp</a:t>
            </a:r>
            <a:r>
              <a:rPr lang="en-US">
                <a:ea typeface="Calibri"/>
                <a:cs typeface="Calibri"/>
              </a:rPr>
              <a:t> </a:t>
            </a:r>
            <a:r>
              <a:rPr lang="en-US" err="1">
                <a:ea typeface="Calibri"/>
                <a:cs typeface="Calibri"/>
              </a:rPr>
              <a:t>trong</a:t>
            </a:r>
            <a:r>
              <a:rPr lang="en-US">
                <a:ea typeface="Calibri"/>
                <a:cs typeface="Calibri"/>
              </a:rPr>
              <a:t> </a:t>
            </a:r>
            <a:r>
              <a:rPr lang="en-US" err="1">
                <a:ea typeface="Calibri"/>
                <a:cs typeface="Calibri"/>
              </a:rPr>
              <a:t>các</a:t>
            </a:r>
            <a:r>
              <a:rPr lang="en-US">
                <a:ea typeface="Calibri"/>
                <a:cs typeface="Calibri"/>
              </a:rPr>
              <a:t> segmentation based method </a:t>
            </a:r>
            <a:r>
              <a:rPr lang="en-US" err="1">
                <a:ea typeface="Calibri"/>
                <a:cs typeface="Calibri"/>
              </a:rPr>
              <a:t>trước</a:t>
            </a:r>
            <a:r>
              <a:rPr lang="en-US">
                <a:ea typeface="Calibri"/>
                <a:cs typeface="Calibri"/>
              </a:rPr>
              <a:t> </a:t>
            </a:r>
            <a:r>
              <a:rPr lang="en-US" err="1">
                <a:ea typeface="Calibri"/>
                <a:cs typeface="Calibri"/>
              </a:rPr>
              <a:t>đây</a:t>
            </a:r>
            <a:r>
              <a:rPr lang="en-US">
                <a:ea typeface="Calibri"/>
                <a:cs typeface="Calibri"/>
              </a:rPr>
              <a:t>)</a:t>
            </a:r>
          </a:p>
          <a:p>
            <a:pPr marL="171450" indent="-171450">
              <a:buFont typeface="Calibri"/>
              <a:buChar char="-"/>
            </a:pPr>
            <a:r>
              <a:rPr lang="en-US">
                <a:ea typeface="Calibri"/>
                <a:cs typeface="Calibri"/>
              </a:rPr>
              <a:t>Sau </a:t>
            </a:r>
            <a:r>
              <a:rPr lang="en-US" err="1">
                <a:ea typeface="Calibri"/>
                <a:cs typeface="Calibri"/>
              </a:rPr>
              <a:t>khi</a:t>
            </a:r>
            <a:r>
              <a:rPr lang="en-US">
                <a:ea typeface="Calibri"/>
                <a:cs typeface="Calibri"/>
              </a:rPr>
              <a:t> infer, ta </a:t>
            </a:r>
            <a:r>
              <a:rPr lang="en-US" err="1">
                <a:ea typeface="Calibri"/>
                <a:cs typeface="Calibri"/>
              </a:rPr>
              <a:t>chỉ</a:t>
            </a:r>
            <a:r>
              <a:rPr lang="en-US">
                <a:ea typeface="Calibri"/>
                <a:cs typeface="Calibri"/>
              </a:rPr>
              <a:t> </a:t>
            </a:r>
            <a:r>
              <a:rPr lang="en-US" err="1">
                <a:ea typeface="Calibri"/>
                <a:cs typeface="Calibri"/>
              </a:rPr>
              <a:t>cần</a:t>
            </a:r>
            <a:r>
              <a:rPr lang="en-US">
                <a:ea typeface="Calibri"/>
                <a:cs typeface="Calibri"/>
              </a:rPr>
              <a:t> </a:t>
            </a:r>
            <a:r>
              <a:rPr lang="en-US" err="1">
                <a:ea typeface="Calibri"/>
                <a:cs typeface="Calibri"/>
              </a:rPr>
              <a:t>làm</a:t>
            </a:r>
            <a:r>
              <a:rPr lang="en-US">
                <a:ea typeface="Calibri"/>
                <a:cs typeface="Calibri"/>
              </a:rPr>
              <a:t> </a:t>
            </a:r>
            <a:r>
              <a:rPr lang="en-US" err="1">
                <a:ea typeface="Calibri"/>
                <a:cs typeface="Calibri"/>
              </a:rPr>
              <a:t>giãn</a:t>
            </a:r>
            <a:r>
              <a:rPr lang="en-US">
                <a:ea typeface="Calibri"/>
                <a:cs typeface="Calibri"/>
              </a:rPr>
              <a:t> polygon </a:t>
            </a:r>
            <a:r>
              <a:rPr lang="en-US" err="1">
                <a:ea typeface="Calibri"/>
                <a:cs typeface="Calibri"/>
              </a:rPr>
              <a:t>là</a:t>
            </a:r>
            <a:r>
              <a:rPr lang="en-US">
                <a:ea typeface="Calibri"/>
                <a:cs typeface="Calibri"/>
              </a:rPr>
              <a:t> </a:t>
            </a:r>
            <a:r>
              <a:rPr lang="en-US" err="1">
                <a:ea typeface="Calibri"/>
                <a:cs typeface="Calibri"/>
              </a:rPr>
              <a:t>sẽ</a:t>
            </a:r>
            <a:r>
              <a:rPr lang="en-US">
                <a:ea typeface="Calibri"/>
                <a:cs typeface="Calibri"/>
              </a:rPr>
              <a:t> </a:t>
            </a:r>
            <a:r>
              <a:rPr lang="en-US" err="1">
                <a:ea typeface="Calibri"/>
                <a:cs typeface="Calibri"/>
              </a:rPr>
              <a:t>thu</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vùng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a:t>
            </a:r>
            <a:r>
              <a:rPr lang="en-US" err="1">
                <a:ea typeface="Calibri"/>
                <a:cs typeface="Calibri"/>
              </a:rPr>
              <a:t>chứa</a:t>
            </a:r>
            <a:r>
              <a:rPr lang="en-US">
                <a:ea typeface="Calibri"/>
                <a:cs typeface="Calibri"/>
              </a:rPr>
              <a:t> text</a:t>
            </a:r>
          </a:p>
        </p:txBody>
      </p:sp>
      <p:sp>
        <p:nvSpPr>
          <p:cNvPr id="4" name="Slide Number Placeholder 3"/>
          <p:cNvSpPr>
            <a:spLocks noGrp="1"/>
          </p:cNvSpPr>
          <p:nvPr>
            <p:ph type="sldNum" sz="quarter" idx="5"/>
          </p:nvPr>
        </p:nvSpPr>
        <p:spPr/>
        <p:txBody>
          <a:bodyPr/>
          <a:lstStyle/>
          <a:p>
            <a:fld id="{86C6382A-37F9-49F2-A650-7BB1DADCBE70}" type="slidenum">
              <a:rPr lang="en-US"/>
              <a:t>37</a:t>
            </a:fld>
            <a:endParaRPr lang="en-US"/>
          </a:p>
        </p:txBody>
      </p:sp>
    </p:spTree>
    <p:extLst>
      <p:ext uri="{BB962C8B-B14F-4D97-AF65-F5344CB8AC3E}">
        <p14:creationId xmlns:p14="http://schemas.microsoft.com/office/powerpoint/2010/main" val="84911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L_s: </a:t>
            </a:r>
            <a:r>
              <a:rPr lang="en-US" err="1">
                <a:ea typeface="Calibri"/>
                <a:cs typeface="Calibri"/>
              </a:rPr>
              <a:t>probabilty</a:t>
            </a:r>
            <a:r>
              <a:rPr lang="en-US">
                <a:ea typeface="Calibri"/>
                <a:cs typeface="Calibri"/>
              </a:rPr>
              <a:t> map</a:t>
            </a:r>
          </a:p>
          <a:p>
            <a:r>
              <a:rPr lang="en-US" err="1">
                <a:ea typeface="Calibri"/>
                <a:cs typeface="Calibri"/>
              </a:rPr>
              <a:t>L_b</a:t>
            </a:r>
            <a:r>
              <a:rPr lang="en-US">
                <a:ea typeface="Calibri"/>
                <a:cs typeface="Calibri"/>
              </a:rPr>
              <a:t>: binarization map</a:t>
            </a:r>
          </a:p>
          <a:p>
            <a:r>
              <a:rPr lang="en-US" err="1">
                <a:ea typeface="Calibri"/>
                <a:cs typeface="Calibri"/>
              </a:rPr>
              <a:t>L_t</a:t>
            </a:r>
            <a:r>
              <a:rPr lang="en-US">
                <a:ea typeface="Calibri"/>
                <a:cs typeface="Calibri"/>
              </a:rPr>
              <a:t>: threshold map</a:t>
            </a:r>
          </a:p>
          <a:p>
            <a:r>
              <a:rPr lang="en-US">
                <a:ea typeface="Calibri"/>
                <a:cs typeface="Calibri"/>
              </a:rPr>
              <a:t>alpha = 1; beta = 10</a:t>
            </a:r>
          </a:p>
          <a:p>
            <a:r>
              <a:rPr lang="en-US" err="1">
                <a:ea typeface="Calibri"/>
                <a:cs typeface="Calibri"/>
              </a:rPr>
              <a:t>S_l</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lấy</a:t>
            </a:r>
            <a:r>
              <a:rPr lang="en-US">
                <a:ea typeface="Calibri"/>
                <a:cs typeface="Calibri"/>
              </a:rPr>
              <a:t> </a:t>
            </a:r>
            <a:r>
              <a:rPr lang="en-US" err="1">
                <a:ea typeface="Calibri"/>
                <a:cs typeface="Calibri"/>
              </a:rPr>
              <a:t>mẫu</a:t>
            </a:r>
            <a:r>
              <a:rPr lang="en-US">
                <a:ea typeface="Calibri"/>
                <a:cs typeface="Calibri"/>
              </a:rPr>
              <a:t> </a:t>
            </a:r>
            <a:r>
              <a:rPr lang="en-US" err="1">
                <a:ea typeface="Calibri"/>
                <a:cs typeface="Calibri"/>
              </a:rPr>
              <a:t>sao</a:t>
            </a:r>
            <a:r>
              <a:rPr lang="en-US">
                <a:ea typeface="Calibri"/>
                <a:cs typeface="Calibri"/>
              </a:rPr>
              <a:t> </a:t>
            </a:r>
            <a:r>
              <a:rPr lang="en-US" err="1">
                <a:ea typeface="Calibri"/>
                <a:cs typeface="Calibri"/>
              </a:rPr>
              <a:t>cho</a:t>
            </a:r>
            <a:r>
              <a:rPr lang="en-US">
                <a:ea typeface="Calibri"/>
                <a:cs typeface="Calibri"/>
              </a:rPr>
              <a:t> </a:t>
            </a:r>
            <a:r>
              <a:rPr lang="en-US" err="1">
                <a:ea typeface="Calibri"/>
                <a:cs typeface="Calibri"/>
              </a:rPr>
              <a:t>pos:neg</a:t>
            </a:r>
            <a:r>
              <a:rPr lang="en-US">
                <a:ea typeface="Calibri"/>
                <a:cs typeface="Calibri"/>
              </a:rPr>
              <a:t> = 1:3. </a:t>
            </a:r>
            <a:r>
              <a:rPr lang="en-US" err="1">
                <a:ea typeface="Calibri"/>
                <a:cs typeface="Calibri"/>
              </a:rPr>
              <a:t>Nó</a:t>
            </a:r>
            <a:r>
              <a:rPr lang="en-US">
                <a:ea typeface="Calibri"/>
                <a:cs typeface="Calibri"/>
              </a:rPr>
              <a:t> </a:t>
            </a:r>
            <a:r>
              <a:rPr lang="en-US" err="1">
                <a:ea typeface="Calibri"/>
                <a:cs typeface="Calibri"/>
              </a:rPr>
              <a:t>chứa</a:t>
            </a:r>
            <a:r>
              <a:rPr lang="en-US">
                <a:ea typeface="Calibri"/>
                <a:cs typeface="Calibri"/>
              </a:rPr>
              <a:t> </a:t>
            </a:r>
            <a:r>
              <a:rPr lang="en-US" err="1">
                <a:ea typeface="Calibri"/>
                <a:cs typeface="Calibri"/>
              </a:rPr>
              <a:t>toàn</a:t>
            </a:r>
            <a:r>
              <a:rPr lang="en-US">
                <a:ea typeface="Calibri"/>
                <a:cs typeface="Calibri"/>
              </a:rPr>
              <a:t> </a:t>
            </a:r>
            <a:r>
              <a:rPr lang="en-US" err="1">
                <a:ea typeface="Calibri"/>
                <a:cs typeface="Calibri"/>
              </a:rPr>
              <a:t>bộ</a:t>
            </a:r>
            <a:r>
              <a:rPr lang="en-US">
                <a:ea typeface="Calibri"/>
                <a:cs typeface="Calibri"/>
              </a:rPr>
              <a:t> pos, </a:t>
            </a:r>
            <a:r>
              <a:rPr lang="en-US" err="1">
                <a:ea typeface="Calibri"/>
                <a:cs typeface="Calibri"/>
              </a:rPr>
              <a:t>và</a:t>
            </a:r>
            <a:r>
              <a:rPr lang="en-US">
                <a:ea typeface="Calibri"/>
                <a:cs typeface="Calibri"/>
              </a:rPr>
              <a:t> top-k neg (k = 3 </a:t>
            </a:r>
            <a:r>
              <a:rPr lang="en-US" err="1">
                <a:ea typeface="Calibri"/>
                <a:cs typeface="Calibri"/>
              </a:rPr>
              <a:t>lần</a:t>
            </a:r>
            <a:r>
              <a:rPr lang="en-US">
                <a:ea typeface="Calibri"/>
                <a:cs typeface="Calibri"/>
              </a:rPr>
              <a:t> </a:t>
            </a:r>
            <a:r>
              <a:rPr lang="en-US" err="1">
                <a:ea typeface="Calibri"/>
                <a:cs typeface="Calibri"/>
              </a:rPr>
              <a:t>số</a:t>
            </a:r>
            <a:r>
              <a:rPr lang="en-US">
                <a:ea typeface="Calibri"/>
                <a:cs typeface="Calibri"/>
              </a:rPr>
              <a:t> pos) (</a:t>
            </a:r>
            <a:r>
              <a:rPr lang="en-US" err="1">
                <a:ea typeface="Calibri"/>
                <a:cs typeface="Calibri"/>
              </a:rPr>
              <a:t>sắp</a:t>
            </a:r>
            <a:r>
              <a:rPr lang="en-US">
                <a:ea typeface="Calibri"/>
                <a:cs typeface="Calibri"/>
              </a:rPr>
              <a:t> </a:t>
            </a:r>
            <a:r>
              <a:rPr lang="en-US" err="1">
                <a:ea typeface="Calibri"/>
                <a:cs typeface="Calibri"/>
              </a:rPr>
              <a:t>xếp</a:t>
            </a:r>
            <a:r>
              <a:rPr lang="en-US">
                <a:ea typeface="Calibri"/>
                <a:cs typeface="Calibri"/>
              </a:rPr>
              <a:t> </a:t>
            </a:r>
            <a:r>
              <a:rPr lang="en-US" err="1">
                <a:ea typeface="Calibri"/>
                <a:cs typeface="Calibri"/>
              </a:rPr>
              <a:t>dựa</a:t>
            </a:r>
            <a:r>
              <a:rPr lang="en-US">
                <a:ea typeface="Calibri"/>
                <a:cs typeface="Calibri"/>
              </a:rPr>
              <a:t> </a:t>
            </a:r>
            <a:r>
              <a:rPr lang="en-US" err="1">
                <a:ea typeface="Calibri"/>
                <a:cs typeface="Calibri"/>
              </a:rPr>
              <a:t>trên</a:t>
            </a:r>
            <a:r>
              <a:rPr lang="en-US">
                <a:ea typeface="Calibri"/>
                <a:cs typeface="Calibri"/>
              </a:rPr>
              <a:t> </a:t>
            </a:r>
            <a:r>
              <a:rPr lang="en-US" err="1">
                <a:ea typeface="Calibri"/>
                <a:cs typeface="Calibri"/>
              </a:rPr>
              <a:t>xác</a:t>
            </a:r>
            <a:r>
              <a:rPr lang="en-US">
                <a:ea typeface="Calibri"/>
                <a:cs typeface="Calibri"/>
              </a:rPr>
              <a:t> </a:t>
            </a:r>
            <a:r>
              <a:rPr lang="en-US" err="1">
                <a:ea typeface="Calibri"/>
                <a:cs typeface="Calibri"/>
              </a:rPr>
              <a:t>suất</a:t>
            </a:r>
            <a:r>
              <a:rPr lang="en-US">
                <a:ea typeface="Calibri"/>
                <a:cs typeface="Calibri"/>
              </a:rPr>
              <a:t> </a:t>
            </a:r>
            <a:r>
              <a:rPr lang="en-US" err="1">
                <a:ea typeface="Calibri"/>
                <a:cs typeface="Calibri"/>
              </a:rPr>
              <a:t>dự</a:t>
            </a:r>
            <a:r>
              <a:rPr lang="en-US">
                <a:ea typeface="Calibri"/>
                <a:cs typeface="Calibri"/>
              </a:rPr>
              <a:t> </a:t>
            </a:r>
            <a:r>
              <a:rPr lang="en-US" err="1">
                <a:ea typeface="Calibri"/>
                <a:cs typeface="Calibri"/>
              </a:rPr>
              <a:t>đoán</a:t>
            </a:r>
            <a:r>
              <a:rPr lang="en-US">
                <a:ea typeface="Calibri"/>
                <a:cs typeface="Calibri"/>
              </a:rPr>
              <a:t>)</a:t>
            </a:r>
          </a:p>
          <a:p>
            <a:r>
              <a:rPr lang="en-US" err="1">
                <a:ea typeface="Calibri"/>
                <a:cs typeface="Calibri"/>
              </a:rPr>
              <a:t>R_d</a:t>
            </a:r>
            <a:r>
              <a:rPr lang="en-US">
                <a:ea typeface="Calibri"/>
                <a:cs typeface="Calibri"/>
              </a:rPr>
              <a:t>: tất </a:t>
            </a:r>
            <a:r>
              <a:rPr lang="en-US" err="1">
                <a:ea typeface="Calibri"/>
                <a:cs typeface="Calibri"/>
              </a:rPr>
              <a:t>cả</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điểm</a:t>
            </a:r>
            <a:r>
              <a:rPr lang="en-US">
                <a:ea typeface="Calibri"/>
                <a:cs typeface="Calibri"/>
              </a:rPr>
              <a:t> </a:t>
            </a:r>
            <a:r>
              <a:rPr lang="en-US" err="1">
                <a:ea typeface="Calibri"/>
                <a:cs typeface="Calibri"/>
              </a:rPr>
              <a:t>trong</a:t>
            </a:r>
            <a:r>
              <a:rPr lang="en-US">
                <a:ea typeface="Calibri"/>
                <a:cs typeface="Calibri"/>
              </a:rPr>
              <a:t> dilated polygon.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38</a:t>
            </a:fld>
            <a:endParaRPr lang="en-US"/>
          </a:p>
        </p:txBody>
      </p:sp>
    </p:spTree>
    <p:extLst>
      <p:ext uri="{BB962C8B-B14F-4D97-AF65-F5344CB8AC3E}">
        <p14:creationId xmlns:p14="http://schemas.microsoft.com/office/powerpoint/2010/main" val="3259986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39</a:t>
            </a:fld>
            <a:endParaRPr lang="en-US"/>
          </a:p>
        </p:txBody>
      </p:sp>
    </p:spTree>
    <p:extLst>
      <p:ext uri="{BB962C8B-B14F-4D97-AF65-F5344CB8AC3E}">
        <p14:creationId xmlns:p14="http://schemas.microsoft.com/office/powerpoint/2010/main" val="275175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LTR or RTL AR</a:t>
            </a:r>
            <a:endParaRPr lang="vi-VN">
              <a:ea typeface="Calibri"/>
              <a:cs typeface="Calibri"/>
            </a:endParaRPr>
          </a:p>
          <a:p>
            <a:r>
              <a:rPr lang="vi-VN">
                <a:ea typeface="Calibri"/>
                <a:cs typeface="Calibri"/>
              </a:rPr>
              <a:t>Hạn chế:</a:t>
            </a:r>
          </a:p>
          <a:p>
            <a:pPr marL="228600" indent="-228600">
              <a:buAutoNum type="arabicPeriod"/>
            </a:pPr>
            <a:r>
              <a:rPr lang="vi-VN">
                <a:ea typeface="Calibri"/>
                <a:cs typeface="Calibri"/>
              </a:rPr>
              <a:t>Mô hình chỉ có thể  học sự phụ thuộc của các </a:t>
            </a:r>
            <a:r>
              <a:rPr lang="vi-VN" err="1">
                <a:ea typeface="Calibri"/>
                <a:cs typeface="Calibri"/>
              </a:rPr>
              <a:t>token</a:t>
            </a:r>
            <a:r>
              <a:rPr lang="vi-VN">
                <a:ea typeface="Calibri"/>
                <a:cs typeface="Calibri"/>
              </a:rPr>
              <a:t> theo 1 hướng </a:t>
            </a:r>
            <a:r>
              <a:rPr lang="vi-VN" err="1">
                <a:ea typeface="Calibri"/>
                <a:cs typeface="Calibri"/>
              </a:rPr>
              <a:t>thuờng</a:t>
            </a:r>
            <a:r>
              <a:rPr lang="vi-VN">
                <a:ea typeface="Calibri"/>
                <a:cs typeface="Calibri"/>
              </a:rPr>
              <a:t> là L2R </a:t>
            </a:r>
            <a:r>
              <a:rPr lang="vi-VN" err="1">
                <a:ea typeface="Calibri"/>
                <a:cs typeface="Calibri"/>
              </a:rPr>
              <a:t>or</a:t>
            </a:r>
            <a:r>
              <a:rPr lang="vi-VN">
                <a:ea typeface="Calibri"/>
                <a:cs typeface="Calibri"/>
              </a:rPr>
              <a:t> R2L</a:t>
            </a:r>
          </a:p>
          <a:p>
            <a:pPr marL="228600" indent="-228600">
              <a:buAutoNum type="arabicPeriod"/>
            </a:pPr>
            <a:r>
              <a:rPr lang="vi-VN">
                <a:ea typeface="Calibri"/>
                <a:cs typeface="Calibri"/>
              </a:rPr>
              <a:t>Trong quá rình </a:t>
            </a:r>
            <a:r>
              <a:rPr lang="vi-VN" err="1">
                <a:ea typeface="Calibri"/>
                <a:cs typeface="Calibri"/>
              </a:rPr>
              <a:t>infer</a:t>
            </a:r>
            <a:r>
              <a:rPr lang="vi-VN">
                <a:ea typeface="Calibri"/>
                <a:cs typeface="Calibri"/>
              </a:rPr>
              <a:t> mô hình chỉ có thể dựa đoán các </a:t>
            </a:r>
            <a:r>
              <a:rPr lang="vi-VN" err="1">
                <a:ea typeface="Calibri"/>
                <a:cs typeface="Calibri"/>
              </a:rPr>
              <a:t>token</a:t>
            </a:r>
            <a:r>
              <a:rPr lang="vi-VN">
                <a:ea typeface="Calibri"/>
                <a:cs typeface="Calibri"/>
              </a:rPr>
              <a:t> theo tuần tự đã được huấn luyện</a:t>
            </a:r>
            <a:endParaRPr lang="en-US">
              <a:ea typeface="Calibri"/>
              <a:cs typeface="Calibri"/>
            </a:endParaRPr>
          </a:p>
          <a:p>
            <a:r>
              <a:rPr lang="en-US">
                <a:ea typeface="Calibri"/>
                <a:cs typeface="Calibri"/>
              </a:rPr>
              <a:t>NAR + iterative </a:t>
            </a:r>
            <a:r>
              <a:rPr lang="en-US" err="1">
                <a:ea typeface="Calibri"/>
                <a:cs typeface="Calibri"/>
              </a:rPr>
              <a:t>refiêmnt</a:t>
            </a:r>
            <a:r>
              <a:rPr lang="en-US">
                <a:ea typeface="Calibri"/>
                <a:cs typeface="Calibri"/>
              </a:rPr>
              <a:t> (</a:t>
            </a:r>
            <a:r>
              <a:rPr lang="en-US" err="1">
                <a:ea typeface="Calibri"/>
                <a:cs typeface="Calibri"/>
              </a:rPr>
              <a:t>ABINet</a:t>
            </a:r>
            <a:r>
              <a:rPr lang="en-US">
                <a:ea typeface="Calibri"/>
                <a:cs typeface="Calibri"/>
              </a:rPr>
              <a:t>): </a:t>
            </a:r>
            <a:r>
              <a:rPr lang="en-US" err="1">
                <a:ea typeface="Calibri"/>
                <a:cs typeface="Calibri"/>
              </a:rPr>
              <a:t>Dự</a:t>
            </a:r>
            <a:r>
              <a:rPr lang="en-US">
                <a:ea typeface="Calibri"/>
                <a:cs typeface="Calibri"/>
              </a:rPr>
              <a:t> </a:t>
            </a:r>
            <a:r>
              <a:rPr lang="en-US" err="1">
                <a:ea typeface="Calibri"/>
                <a:cs typeface="Calibri"/>
              </a:rPr>
              <a:t>đoán</a:t>
            </a:r>
            <a:r>
              <a:rPr lang="en-US">
                <a:ea typeface="Calibri"/>
                <a:cs typeface="Calibri"/>
              </a:rPr>
              <a:t> </a:t>
            </a:r>
            <a:r>
              <a:rPr lang="en-US" err="1">
                <a:ea typeface="Calibri"/>
                <a:cs typeface="Calibri"/>
              </a:rPr>
              <a:t>tất</a:t>
            </a:r>
            <a:r>
              <a:rPr lang="en-US">
                <a:ea typeface="Calibri"/>
                <a:cs typeface="Calibri"/>
              </a:rPr>
              <a:t> </a:t>
            </a:r>
            <a:r>
              <a:rPr lang="en-US" err="1">
                <a:ea typeface="Calibri"/>
                <a:cs typeface="Calibri"/>
              </a:rPr>
              <a:t>cả</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ký</a:t>
            </a:r>
            <a:r>
              <a:rPr lang="en-US">
                <a:ea typeface="Calibri"/>
                <a:cs typeface="Calibri"/>
              </a:rPr>
              <a:t> </a:t>
            </a:r>
            <a:r>
              <a:rPr lang="en-US" err="1">
                <a:ea typeface="Calibri"/>
                <a:cs typeface="Calibri"/>
              </a:rPr>
              <a:t>tự</a:t>
            </a:r>
            <a:r>
              <a:rPr lang="en-US">
                <a:ea typeface="Calibri"/>
                <a:cs typeface="Calibri"/>
              </a:rPr>
              <a:t> </a:t>
            </a:r>
            <a:r>
              <a:rPr lang="en-US" err="1">
                <a:ea typeface="Calibri"/>
                <a:cs typeface="Calibri"/>
              </a:rPr>
              <a:t>trong</a:t>
            </a:r>
            <a:r>
              <a:rPr lang="en-US">
                <a:ea typeface="Calibri"/>
                <a:cs typeface="Calibri"/>
              </a:rPr>
              <a:t> </a:t>
            </a:r>
            <a:r>
              <a:rPr lang="en-US" err="1">
                <a:ea typeface="Calibri"/>
                <a:cs typeface="Calibri"/>
              </a:rPr>
              <a:t>chuỗi</a:t>
            </a:r>
            <a:r>
              <a:rPr lang="en-US">
                <a:ea typeface="Calibri"/>
                <a:cs typeface="Calibri"/>
              </a:rPr>
              <a:t>, </a:t>
            </a:r>
            <a:r>
              <a:rPr lang="en-US" err="1">
                <a:ea typeface="Calibri"/>
                <a:cs typeface="Calibri"/>
              </a:rPr>
              <a:t>sau</a:t>
            </a:r>
            <a:r>
              <a:rPr lang="en-US">
                <a:ea typeface="Calibri"/>
                <a:cs typeface="Calibri"/>
              </a:rPr>
              <a:t> </a:t>
            </a:r>
            <a:r>
              <a:rPr lang="en-US" err="1">
                <a:ea typeface="Calibri"/>
                <a:cs typeface="Calibri"/>
              </a:rPr>
              <a:t>đó</a:t>
            </a:r>
            <a:r>
              <a:rPr lang="en-US">
                <a:ea typeface="Calibri"/>
                <a:cs typeface="Calibri"/>
              </a:rPr>
              <a:t> </a:t>
            </a:r>
            <a:r>
              <a:rPr lang="en-US" err="1">
                <a:ea typeface="Calibri"/>
                <a:cs typeface="Calibri"/>
              </a:rPr>
              <a:t>dùng</a:t>
            </a:r>
            <a:r>
              <a:rPr lang="en-US">
                <a:ea typeface="Calibri"/>
                <a:cs typeface="Calibri"/>
              </a:rPr>
              <a:t> external language model </a:t>
            </a:r>
            <a:r>
              <a:rPr lang="en-US" err="1">
                <a:ea typeface="Calibri"/>
                <a:cs typeface="Calibri"/>
              </a:rPr>
              <a:t>để</a:t>
            </a:r>
            <a:r>
              <a:rPr lang="en-US">
                <a:ea typeface="Calibri"/>
                <a:cs typeface="Calibri"/>
              </a:rPr>
              <a:t> correct. </a:t>
            </a:r>
            <a:r>
              <a:rPr lang="en-US" err="1">
                <a:ea typeface="Calibri"/>
                <a:cs typeface="Calibri"/>
              </a:rPr>
              <a:t>Sự</a:t>
            </a:r>
            <a:r>
              <a:rPr lang="en-US">
                <a:ea typeface="Calibri"/>
                <a:cs typeface="Calibri"/>
              </a:rPr>
              <a:t> </a:t>
            </a:r>
            <a:r>
              <a:rPr lang="en-US" err="1">
                <a:ea typeface="Calibri"/>
                <a:cs typeface="Calibri"/>
              </a:rPr>
              <a:t>độc</a:t>
            </a:r>
            <a:r>
              <a:rPr lang="en-US">
                <a:ea typeface="Calibri"/>
                <a:cs typeface="Calibri"/>
              </a:rPr>
              <a:t> </a:t>
            </a:r>
            <a:r>
              <a:rPr lang="en-US" err="1">
                <a:ea typeface="Calibri"/>
                <a:cs typeface="Calibri"/>
              </a:rPr>
              <a:t>lập</a:t>
            </a:r>
            <a:r>
              <a:rPr lang="en-US">
                <a:ea typeface="Calibri"/>
                <a:cs typeface="Calibri"/>
              </a:rPr>
              <a:t> </a:t>
            </a:r>
            <a:r>
              <a:rPr lang="en-US" err="1">
                <a:ea typeface="Calibri"/>
                <a:cs typeface="Calibri"/>
              </a:rPr>
              <a:t>giữa</a:t>
            </a:r>
            <a:r>
              <a:rPr lang="en-US">
                <a:ea typeface="Calibri"/>
                <a:cs typeface="Calibri"/>
              </a:rPr>
              <a:t> language model </a:t>
            </a:r>
            <a:r>
              <a:rPr lang="en-US" err="1">
                <a:ea typeface="Calibri"/>
                <a:cs typeface="Calibri"/>
              </a:rPr>
              <a:t>và</a:t>
            </a:r>
            <a:r>
              <a:rPr lang="en-US">
                <a:ea typeface="Calibri"/>
                <a:cs typeface="Calibri"/>
              </a:rPr>
              <a:t> </a:t>
            </a:r>
            <a:r>
              <a:rPr lang="en-US" err="1">
                <a:ea typeface="Calibri"/>
                <a:cs typeface="Calibri"/>
              </a:rPr>
              <a:t>ảnh</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vào</a:t>
            </a:r>
            <a:r>
              <a:rPr lang="en-US">
                <a:ea typeface="Calibri"/>
                <a:cs typeface="Calibri"/>
              </a:rPr>
              <a:t> </a:t>
            </a:r>
            <a:r>
              <a:rPr lang="en-US" err="1">
                <a:ea typeface="Calibri"/>
                <a:cs typeface="Calibri"/>
              </a:rPr>
              <a:t>đẫn</a:t>
            </a:r>
            <a:r>
              <a:rPr lang="en-US">
                <a:ea typeface="Calibri"/>
                <a:cs typeface="Calibri"/>
              </a:rPr>
              <a:t> </a:t>
            </a:r>
            <a:r>
              <a:rPr lang="en-US" err="1">
                <a:ea typeface="Calibri"/>
                <a:cs typeface="Calibri"/>
              </a:rPr>
              <a:t>đến</a:t>
            </a:r>
            <a:r>
              <a:rPr lang="en-US">
                <a:ea typeface="Calibri"/>
                <a:cs typeface="Calibri"/>
              </a:rPr>
              <a:t> </a:t>
            </a:r>
            <a:r>
              <a:rPr lang="en-US" err="1">
                <a:ea typeface="Calibri"/>
                <a:cs typeface="Calibri"/>
              </a:rPr>
              <a:t>khả</a:t>
            </a:r>
            <a:r>
              <a:rPr lang="en-US">
                <a:ea typeface="Calibri"/>
                <a:cs typeface="Calibri"/>
              </a:rPr>
              <a:t> </a:t>
            </a:r>
            <a:r>
              <a:rPr lang="en-US" err="1">
                <a:ea typeface="Calibri"/>
                <a:cs typeface="Calibri"/>
              </a:rPr>
              <a:t>năng</a:t>
            </a:r>
            <a:r>
              <a:rPr lang="en-US">
                <a:ea typeface="Calibri"/>
                <a:cs typeface="Calibri"/>
              </a:rPr>
              <a:t> </a:t>
            </a:r>
            <a:r>
              <a:rPr lang="en-US" err="1">
                <a:ea typeface="Calibri"/>
                <a:cs typeface="Calibri"/>
              </a:rPr>
              <a:t>điều</a:t>
            </a:r>
            <a:r>
              <a:rPr lang="en-US">
                <a:ea typeface="Calibri"/>
                <a:cs typeface="Calibri"/>
              </a:rPr>
              <a:t> </a:t>
            </a:r>
            <a:r>
              <a:rPr lang="en-US" err="1">
                <a:ea typeface="Calibri"/>
                <a:cs typeface="Calibri"/>
              </a:rPr>
              <a:t>chỉnh</a:t>
            </a:r>
            <a:r>
              <a:rPr lang="en-US">
                <a:ea typeface="Calibri"/>
                <a:cs typeface="Calibri"/>
              </a:rPr>
              <a:t> </a:t>
            </a:r>
            <a:r>
              <a:rPr lang="en-US" err="1">
                <a:ea typeface="Calibri"/>
                <a:cs typeface="Calibri"/>
              </a:rPr>
              <a:t>sai</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dự</a:t>
            </a:r>
            <a:r>
              <a:rPr lang="en-US">
                <a:ea typeface="Calibri"/>
                <a:cs typeface="Calibri"/>
              </a:rPr>
              <a:t> </a:t>
            </a:r>
            <a:r>
              <a:rPr lang="en-US" err="1">
                <a:ea typeface="Calibri"/>
                <a:cs typeface="Calibri"/>
              </a:rPr>
              <a:t>đoán</a:t>
            </a:r>
            <a:r>
              <a:rPr lang="en-US">
                <a:ea typeface="Calibri"/>
                <a:cs typeface="Calibri"/>
              </a:rPr>
              <a:t> </a:t>
            </a:r>
            <a:r>
              <a:rPr lang="en-US" err="1">
                <a:ea typeface="Calibri"/>
                <a:cs typeface="Calibri"/>
              </a:rPr>
              <a:t>đúng</a:t>
            </a:r>
            <a:r>
              <a:rPr lang="en-US">
                <a:ea typeface="Calibri"/>
                <a:cs typeface="Calibri"/>
              </a:rPr>
              <a:t> </a:t>
            </a:r>
            <a:r>
              <a:rPr lang="en-US" err="1">
                <a:ea typeface="Calibri"/>
                <a:cs typeface="Calibri"/>
              </a:rPr>
              <a:t>nếu</a:t>
            </a:r>
            <a:r>
              <a:rPr lang="en-US">
                <a:ea typeface="Calibri"/>
                <a:cs typeface="Calibri"/>
              </a:rPr>
              <a:t> </a:t>
            </a:r>
            <a:r>
              <a:rPr lang="en-US" err="1">
                <a:ea typeface="Calibri"/>
                <a:cs typeface="Calibri"/>
              </a:rPr>
              <a:t>sai</a:t>
            </a:r>
            <a:r>
              <a:rPr lang="en-US">
                <a:ea typeface="Calibri"/>
                <a:cs typeface="Calibri"/>
              </a:rPr>
              <a:t> </a:t>
            </a:r>
            <a:r>
              <a:rPr lang="en-US" err="1">
                <a:ea typeface="Calibri"/>
                <a:cs typeface="Calibri"/>
              </a:rPr>
              <a:t>chính</a:t>
            </a:r>
            <a:r>
              <a:rPr lang="en-US">
                <a:ea typeface="Calibri"/>
                <a:cs typeface="Calibri"/>
              </a:rPr>
              <a:t> </a:t>
            </a:r>
            <a:r>
              <a:rPr lang="en-US" err="1">
                <a:ea typeface="Calibri"/>
                <a:cs typeface="Calibri"/>
              </a:rPr>
              <a:t>tả</a:t>
            </a:r>
            <a:r>
              <a:rPr lang="en-US">
                <a:ea typeface="Calibri"/>
                <a:cs typeface="Calibri"/>
              </a:rPr>
              <a:t> </a:t>
            </a:r>
            <a:r>
              <a:rPr lang="en-US" err="1">
                <a:ea typeface="Calibri"/>
                <a:cs typeface="Calibri"/>
              </a:rPr>
              <a:t>hoặc</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từ</a:t>
            </a:r>
            <a:r>
              <a:rPr lang="en-US">
                <a:ea typeface="Calibri"/>
                <a:cs typeface="Calibri"/>
              </a:rPr>
              <a:t> </a:t>
            </a:r>
            <a:r>
              <a:rPr lang="en-US" err="1">
                <a:ea typeface="Calibri"/>
                <a:cs typeface="Calibri"/>
              </a:rPr>
              <a:t>tương</a:t>
            </a:r>
            <a:r>
              <a:rPr lang="en-US">
                <a:ea typeface="Calibri"/>
                <a:cs typeface="Calibri"/>
              </a:rPr>
              <a:t> </a:t>
            </a:r>
            <a:r>
              <a:rPr lang="en-US" err="1">
                <a:ea typeface="Calibri"/>
                <a:cs typeface="Calibri"/>
              </a:rPr>
              <a:t>đồng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xác</a:t>
            </a:r>
            <a:r>
              <a:rPr lang="en-US">
                <a:ea typeface="Calibri"/>
                <a:cs typeface="Calibri"/>
              </a:rPr>
              <a:t> </a:t>
            </a:r>
            <a:r>
              <a:rPr lang="en-US" err="1">
                <a:ea typeface="Calibri"/>
                <a:cs typeface="Calibri"/>
              </a:rPr>
              <a:t>suất</a:t>
            </a:r>
            <a:r>
              <a:rPr lang="en-US">
                <a:ea typeface="Calibri"/>
                <a:cs typeface="Calibri"/>
              </a:rPr>
              <a:t> </a:t>
            </a:r>
            <a:r>
              <a:rPr lang="en-US" err="1">
                <a:ea typeface="Calibri"/>
                <a:cs typeface="Calibri"/>
              </a:rPr>
              <a:t>cao</a:t>
            </a:r>
            <a:r>
              <a:rPr lang="en-US">
                <a:ea typeface="Calibri"/>
                <a:cs typeface="Calibri"/>
              </a:rPr>
              <a:t> </a:t>
            </a:r>
            <a:r>
              <a:rPr lang="en-US" err="1">
                <a:ea typeface="Calibri"/>
                <a:cs typeface="Calibri"/>
              </a:rPr>
              <a:t>hơn</a:t>
            </a:r>
            <a:r>
              <a:rPr lang="en-US">
                <a:ea typeface="Calibri"/>
                <a:cs typeface="Calibri"/>
              </a:rPr>
              <a:t>.</a:t>
            </a:r>
          </a:p>
        </p:txBody>
      </p:sp>
      <p:sp>
        <p:nvSpPr>
          <p:cNvPr id="4" name="Slide Number Placeholder 3"/>
          <p:cNvSpPr>
            <a:spLocks noGrp="1"/>
          </p:cNvSpPr>
          <p:nvPr>
            <p:ph type="sldNum" sz="quarter" idx="5"/>
          </p:nvPr>
        </p:nvSpPr>
        <p:spPr/>
        <p:txBody>
          <a:bodyPr/>
          <a:lstStyle/>
          <a:p>
            <a:fld id="{86C6382A-37F9-49F2-A650-7BB1DADCBE70}" type="slidenum">
              <a:rPr lang="en-US"/>
              <a:t>41</a:t>
            </a:fld>
            <a:endParaRPr lang="en-US"/>
          </a:p>
        </p:txBody>
      </p:sp>
    </p:spTree>
    <p:extLst>
      <p:ext uri="{BB962C8B-B14F-4D97-AF65-F5344CB8AC3E}">
        <p14:creationId xmlns:p14="http://schemas.microsoft.com/office/powerpoint/2010/main" val="2526046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LTR or RTL AR</a:t>
            </a:r>
            <a:endParaRPr lang="vi-VN">
              <a:ea typeface="Calibri"/>
              <a:cs typeface="Calibri"/>
            </a:endParaRPr>
          </a:p>
          <a:p>
            <a:r>
              <a:rPr lang="vi-VN">
                <a:ea typeface="Calibri"/>
                <a:cs typeface="Calibri"/>
              </a:rPr>
              <a:t>Hạn chế:</a:t>
            </a:r>
          </a:p>
          <a:p>
            <a:pPr marL="228600" indent="-228600">
              <a:buAutoNum type="arabicPeriod"/>
            </a:pPr>
            <a:r>
              <a:rPr lang="vi-VN">
                <a:ea typeface="Calibri"/>
                <a:cs typeface="Calibri"/>
              </a:rPr>
              <a:t>Mô hình chỉ có thể  học sự phụ thuộc của các </a:t>
            </a:r>
            <a:r>
              <a:rPr lang="vi-VN" err="1">
                <a:ea typeface="Calibri"/>
                <a:cs typeface="Calibri"/>
              </a:rPr>
              <a:t>token</a:t>
            </a:r>
            <a:r>
              <a:rPr lang="vi-VN">
                <a:ea typeface="Calibri"/>
                <a:cs typeface="Calibri"/>
              </a:rPr>
              <a:t> theo 1 hướng </a:t>
            </a:r>
            <a:r>
              <a:rPr lang="vi-VN" err="1">
                <a:ea typeface="Calibri"/>
                <a:cs typeface="Calibri"/>
              </a:rPr>
              <a:t>thuờng</a:t>
            </a:r>
            <a:r>
              <a:rPr lang="vi-VN">
                <a:ea typeface="Calibri"/>
                <a:cs typeface="Calibri"/>
              </a:rPr>
              <a:t> là L2R </a:t>
            </a:r>
            <a:r>
              <a:rPr lang="vi-VN" err="1">
                <a:ea typeface="Calibri"/>
                <a:cs typeface="Calibri"/>
              </a:rPr>
              <a:t>or</a:t>
            </a:r>
            <a:r>
              <a:rPr lang="vi-VN">
                <a:ea typeface="Calibri"/>
                <a:cs typeface="Calibri"/>
              </a:rPr>
              <a:t> R2L</a:t>
            </a:r>
          </a:p>
          <a:p>
            <a:pPr marL="228600" indent="-228600">
              <a:buAutoNum type="arabicPeriod"/>
            </a:pPr>
            <a:r>
              <a:rPr lang="vi-VN">
                <a:ea typeface="Calibri"/>
                <a:cs typeface="Calibri"/>
              </a:rPr>
              <a:t>Trong quá rình </a:t>
            </a:r>
            <a:r>
              <a:rPr lang="vi-VN" err="1">
                <a:ea typeface="Calibri"/>
                <a:cs typeface="Calibri"/>
              </a:rPr>
              <a:t>infer</a:t>
            </a:r>
            <a:r>
              <a:rPr lang="vi-VN">
                <a:ea typeface="Calibri"/>
                <a:cs typeface="Calibri"/>
              </a:rPr>
              <a:t> mô hình chỉ có thể dựa đoán các </a:t>
            </a:r>
            <a:r>
              <a:rPr lang="vi-VN" err="1">
                <a:ea typeface="Calibri"/>
                <a:cs typeface="Calibri"/>
              </a:rPr>
              <a:t>token</a:t>
            </a:r>
            <a:r>
              <a:rPr lang="vi-VN">
                <a:ea typeface="Calibri"/>
                <a:cs typeface="Calibri"/>
              </a:rPr>
              <a:t> theo tuần tự đã được huấn luyện</a:t>
            </a:r>
            <a:endParaRPr lang="en-US">
              <a:ea typeface="Calibri"/>
              <a:cs typeface="Calibri"/>
            </a:endParaRPr>
          </a:p>
          <a:p>
            <a:r>
              <a:rPr lang="en-US">
                <a:ea typeface="Calibri"/>
                <a:cs typeface="Calibri"/>
              </a:rPr>
              <a:t>NAR + iterative </a:t>
            </a:r>
            <a:r>
              <a:rPr lang="en-US" err="1">
                <a:ea typeface="Calibri"/>
                <a:cs typeface="Calibri"/>
              </a:rPr>
              <a:t>refiêmnt</a:t>
            </a:r>
            <a:r>
              <a:rPr lang="en-US">
                <a:ea typeface="Calibri"/>
                <a:cs typeface="Calibri"/>
              </a:rPr>
              <a:t> (</a:t>
            </a:r>
            <a:r>
              <a:rPr lang="en-US" err="1">
                <a:ea typeface="Calibri"/>
                <a:cs typeface="Calibri"/>
              </a:rPr>
              <a:t>ABINet</a:t>
            </a:r>
            <a:r>
              <a:rPr lang="en-US">
                <a:ea typeface="Calibri"/>
                <a:cs typeface="Calibri"/>
              </a:rPr>
              <a:t>): </a:t>
            </a:r>
            <a:r>
              <a:rPr lang="en-US" err="1">
                <a:ea typeface="Calibri"/>
                <a:cs typeface="Calibri"/>
              </a:rPr>
              <a:t>Dự</a:t>
            </a:r>
            <a:r>
              <a:rPr lang="en-US">
                <a:ea typeface="Calibri"/>
                <a:cs typeface="Calibri"/>
              </a:rPr>
              <a:t> </a:t>
            </a:r>
            <a:r>
              <a:rPr lang="en-US" err="1">
                <a:ea typeface="Calibri"/>
                <a:cs typeface="Calibri"/>
              </a:rPr>
              <a:t>đoán</a:t>
            </a:r>
            <a:r>
              <a:rPr lang="en-US">
                <a:ea typeface="Calibri"/>
                <a:cs typeface="Calibri"/>
              </a:rPr>
              <a:t> </a:t>
            </a:r>
            <a:r>
              <a:rPr lang="en-US" err="1">
                <a:ea typeface="Calibri"/>
                <a:cs typeface="Calibri"/>
              </a:rPr>
              <a:t>tất</a:t>
            </a:r>
            <a:r>
              <a:rPr lang="en-US">
                <a:ea typeface="Calibri"/>
                <a:cs typeface="Calibri"/>
              </a:rPr>
              <a:t> </a:t>
            </a:r>
            <a:r>
              <a:rPr lang="en-US" err="1">
                <a:ea typeface="Calibri"/>
                <a:cs typeface="Calibri"/>
              </a:rPr>
              <a:t>cả</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ký</a:t>
            </a:r>
            <a:r>
              <a:rPr lang="en-US">
                <a:ea typeface="Calibri"/>
                <a:cs typeface="Calibri"/>
              </a:rPr>
              <a:t> </a:t>
            </a:r>
            <a:r>
              <a:rPr lang="en-US" err="1">
                <a:ea typeface="Calibri"/>
                <a:cs typeface="Calibri"/>
              </a:rPr>
              <a:t>tự</a:t>
            </a:r>
            <a:r>
              <a:rPr lang="en-US">
                <a:ea typeface="Calibri"/>
                <a:cs typeface="Calibri"/>
              </a:rPr>
              <a:t> </a:t>
            </a:r>
            <a:r>
              <a:rPr lang="en-US" err="1">
                <a:ea typeface="Calibri"/>
                <a:cs typeface="Calibri"/>
              </a:rPr>
              <a:t>trong</a:t>
            </a:r>
            <a:r>
              <a:rPr lang="en-US">
                <a:ea typeface="Calibri"/>
                <a:cs typeface="Calibri"/>
              </a:rPr>
              <a:t> </a:t>
            </a:r>
            <a:r>
              <a:rPr lang="en-US" err="1">
                <a:ea typeface="Calibri"/>
                <a:cs typeface="Calibri"/>
              </a:rPr>
              <a:t>chuỗi</a:t>
            </a:r>
            <a:r>
              <a:rPr lang="en-US">
                <a:ea typeface="Calibri"/>
                <a:cs typeface="Calibri"/>
              </a:rPr>
              <a:t>, </a:t>
            </a:r>
            <a:r>
              <a:rPr lang="en-US" err="1">
                <a:ea typeface="Calibri"/>
                <a:cs typeface="Calibri"/>
              </a:rPr>
              <a:t>sau</a:t>
            </a:r>
            <a:r>
              <a:rPr lang="en-US">
                <a:ea typeface="Calibri"/>
                <a:cs typeface="Calibri"/>
              </a:rPr>
              <a:t> </a:t>
            </a:r>
            <a:r>
              <a:rPr lang="en-US" err="1">
                <a:ea typeface="Calibri"/>
                <a:cs typeface="Calibri"/>
              </a:rPr>
              <a:t>đó</a:t>
            </a:r>
            <a:r>
              <a:rPr lang="en-US">
                <a:ea typeface="Calibri"/>
                <a:cs typeface="Calibri"/>
              </a:rPr>
              <a:t> </a:t>
            </a:r>
            <a:r>
              <a:rPr lang="en-US" err="1">
                <a:ea typeface="Calibri"/>
                <a:cs typeface="Calibri"/>
              </a:rPr>
              <a:t>dùng</a:t>
            </a:r>
            <a:r>
              <a:rPr lang="en-US">
                <a:ea typeface="Calibri"/>
                <a:cs typeface="Calibri"/>
              </a:rPr>
              <a:t> external language model </a:t>
            </a:r>
            <a:r>
              <a:rPr lang="en-US" err="1">
                <a:ea typeface="Calibri"/>
                <a:cs typeface="Calibri"/>
              </a:rPr>
              <a:t>để</a:t>
            </a:r>
            <a:r>
              <a:rPr lang="en-US">
                <a:ea typeface="Calibri"/>
                <a:cs typeface="Calibri"/>
              </a:rPr>
              <a:t> correct. </a:t>
            </a:r>
            <a:r>
              <a:rPr lang="en-US" err="1">
                <a:ea typeface="Calibri"/>
                <a:cs typeface="Calibri"/>
              </a:rPr>
              <a:t>Sự</a:t>
            </a:r>
            <a:r>
              <a:rPr lang="en-US">
                <a:ea typeface="Calibri"/>
                <a:cs typeface="Calibri"/>
              </a:rPr>
              <a:t> </a:t>
            </a:r>
            <a:r>
              <a:rPr lang="en-US" err="1">
                <a:ea typeface="Calibri"/>
                <a:cs typeface="Calibri"/>
              </a:rPr>
              <a:t>độc</a:t>
            </a:r>
            <a:r>
              <a:rPr lang="en-US">
                <a:ea typeface="Calibri"/>
                <a:cs typeface="Calibri"/>
              </a:rPr>
              <a:t> </a:t>
            </a:r>
            <a:r>
              <a:rPr lang="en-US" err="1">
                <a:ea typeface="Calibri"/>
                <a:cs typeface="Calibri"/>
              </a:rPr>
              <a:t>lập</a:t>
            </a:r>
            <a:r>
              <a:rPr lang="en-US">
                <a:ea typeface="Calibri"/>
                <a:cs typeface="Calibri"/>
              </a:rPr>
              <a:t> </a:t>
            </a:r>
            <a:r>
              <a:rPr lang="en-US" err="1">
                <a:ea typeface="Calibri"/>
                <a:cs typeface="Calibri"/>
              </a:rPr>
              <a:t>giữa</a:t>
            </a:r>
            <a:r>
              <a:rPr lang="en-US">
                <a:ea typeface="Calibri"/>
                <a:cs typeface="Calibri"/>
              </a:rPr>
              <a:t> language model </a:t>
            </a:r>
            <a:r>
              <a:rPr lang="en-US" err="1">
                <a:ea typeface="Calibri"/>
                <a:cs typeface="Calibri"/>
              </a:rPr>
              <a:t>và</a:t>
            </a:r>
            <a:r>
              <a:rPr lang="en-US">
                <a:ea typeface="Calibri"/>
                <a:cs typeface="Calibri"/>
              </a:rPr>
              <a:t> </a:t>
            </a:r>
            <a:r>
              <a:rPr lang="en-US" err="1">
                <a:ea typeface="Calibri"/>
                <a:cs typeface="Calibri"/>
              </a:rPr>
              <a:t>ảnh</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vào</a:t>
            </a:r>
            <a:r>
              <a:rPr lang="en-US">
                <a:ea typeface="Calibri"/>
                <a:cs typeface="Calibri"/>
              </a:rPr>
              <a:t> </a:t>
            </a:r>
            <a:r>
              <a:rPr lang="en-US" err="1">
                <a:ea typeface="Calibri"/>
                <a:cs typeface="Calibri"/>
              </a:rPr>
              <a:t>đẫn</a:t>
            </a:r>
            <a:r>
              <a:rPr lang="en-US">
                <a:ea typeface="Calibri"/>
                <a:cs typeface="Calibri"/>
              </a:rPr>
              <a:t> </a:t>
            </a:r>
            <a:r>
              <a:rPr lang="en-US" err="1">
                <a:ea typeface="Calibri"/>
                <a:cs typeface="Calibri"/>
              </a:rPr>
              <a:t>đến</a:t>
            </a:r>
            <a:r>
              <a:rPr lang="en-US">
                <a:ea typeface="Calibri"/>
                <a:cs typeface="Calibri"/>
              </a:rPr>
              <a:t> </a:t>
            </a:r>
            <a:r>
              <a:rPr lang="en-US" err="1">
                <a:ea typeface="Calibri"/>
                <a:cs typeface="Calibri"/>
              </a:rPr>
              <a:t>khả</a:t>
            </a:r>
            <a:r>
              <a:rPr lang="en-US">
                <a:ea typeface="Calibri"/>
                <a:cs typeface="Calibri"/>
              </a:rPr>
              <a:t> </a:t>
            </a:r>
            <a:r>
              <a:rPr lang="en-US" err="1">
                <a:ea typeface="Calibri"/>
                <a:cs typeface="Calibri"/>
              </a:rPr>
              <a:t>năng</a:t>
            </a:r>
            <a:r>
              <a:rPr lang="en-US">
                <a:ea typeface="Calibri"/>
                <a:cs typeface="Calibri"/>
              </a:rPr>
              <a:t> </a:t>
            </a:r>
            <a:r>
              <a:rPr lang="en-US" err="1">
                <a:ea typeface="Calibri"/>
                <a:cs typeface="Calibri"/>
              </a:rPr>
              <a:t>điều</a:t>
            </a:r>
            <a:r>
              <a:rPr lang="en-US">
                <a:ea typeface="Calibri"/>
                <a:cs typeface="Calibri"/>
              </a:rPr>
              <a:t> </a:t>
            </a:r>
            <a:r>
              <a:rPr lang="en-US" err="1">
                <a:ea typeface="Calibri"/>
                <a:cs typeface="Calibri"/>
              </a:rPr>
              <a:t>chỉnh</a:t>
            </a:r>
            <a:r>
              <a:rPr lang="en-US">
                <a:ea typeface="Calibri"/>
                <a:cs typeface="Calibri"/>
              </a:rPr>
              <a:t> </a:t>
            </a:r>
            <a:r>
              <a:rPr lang="en-US" err="1">
                <a:ea typeface="Calibri"/>
                <a:cs typeface="Calibri"/>
              </a:rPr>
              <a:t>sai</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dự</a:t>
            </a:r>
            <a:r>
              <a:rPr lang="en-US">
                <a:ea typeface="Calibri"/>
                <a:cs typeface="Calibri"/>
              </a:rPr>
              <a:t> </a:t>
            </a:r>
            <a:r>
              <a:rPr lang="en-US" err="1">
                <a:ea typeface="Calibri"/>
                <a:cs typeface="Calibri"/>
              </a:rPr>
              <a:t>đoán</a:t>
            </a:r>
            <a:r>
              <a:rPr lang="en-US">
                <a:ea typeface="Calibri"/>
                <a:cs typeface="Calibri"/>
              </a:rPr>
              <a:t> </a:t>
            </a:r>
            <a:r>
              <a:rPr lang="en-US" err="1">
                <a:ea typeface="Calibri"/>
                <a:cs typeface="Calibri"/>
              </a:rPr>
              <a:t>đúng</a:t>
            </a:r>
            <a:r>
              <a:rPr lang="en-US">
                <a:ea typeface="Calibri"/>
                <a:cs typeface="Calibri"/>
              </a:rPr>
              <a:t> </a:t>
            </a:r>
            <a:r>
              <a:rPr lang="en-US" err="1">
                <a:ea typeface="Calibri"/>
                <a:cs typeface="Calibri"/>
              </a:rPr>
              <a:t>nếu</a:t>
            </a:r>
            <a:r>
              <a:rPr lang="en-US">
                <a:ea typeface="Calibri"/>
                <a:cs typeface="Calibri"/>
              </a:rPr>
              <a:t> </a:t>
            </a:r>
            <a:r>
              <a:rPr lang="en-US" err="1">
                <a:ea typeface="Calibri"/>
                <a:cs typeface="Calibri"/>
              </a:rPr>
              <a:t>sai</a:t>
            </a:r>
            <a:r>
              <a:rPr lang="en-US">
                <a:ea typeface="Calibri"/>
                <a:cs typeface="Calibri"/>
              </a:rPr>
              <a:t> </a:t>
            </a:r>
            <a:r>
              <a:rPr lang="en-US" err="1">
                <a:ea typeface="Calibri"/>
                <a:cs typeface="Calibri"/>
              </a:rPr>
              <a:t>chính</a:t>
            </a:r>
            <a:r>
              <a:rPr lang="en-US">
                <a:ea typeface="Calibri"/>
                <a:cs typeface="Calibri"/>
              </a:rPr>
              <a:t> </a:t>
            </a:r>
            <a:r>
              <a:rPr lang="en-US" err="1">
                <a:ea typeface="Calibri"/>
                <a:cs typeface="Calibri"/>
              </a:rPr>
              <a:t>tả</a:t>
            </a:r>
            <a:r>
              <a:rPr lang="en-US">
                <a:ea typeface="Calibri"/>
                <a:cs typeface="Calibri"/>
              </a:rPr>
              <a:t> </a:t>
            </a:r>
            <a:r>
              <a:rPr lang="en-US" err="1">
                <a:ea typeface="Calibri"/>
                <a:cs typeface="Calibri"/>
              </a:rPr>
              <a:t>hoặc</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từ</a:t>
            </a:r>
            <a:r>
              <a:rPr lang="en-US">
                <a:ea typeface="Calibri"/>
                <a:cs typeface="Calibri"/>
              </a:rPr>
              <a:t> </a:t>
            </a:r>
            <a:r>
              <a:rPr lang="en-US" err="1">
                <a:ea typeface="Calibri"/>
                <a:cs typeface="Calibri"/>
              </a:rPr>
              <a:t>tương</a:t>
            </a:r>
            <a:r>
              <a:rPr lang="en-US">
                <a:ea typeface="Calibri"/>
                <a:cs typeface="Calibri"/>
              </a:rPr>
              <a:t> </a:t>
            </a:r>
            <a:r>
              <a:rPr lang="en-US" err="1">
                <a:ea typeface="Calibri"/>
                <a:cs typeface="Calibri"/>
              </a:rPr>
              <a:t>đồng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xác</a:t>
            </a:r>
            <a:r>
              <a:rPr lang="en-US">
                <a:ea typeface="Calibri"/>
                <a:cs typeface="Calibri"/>
              </a:rPr>
              <a:t> </a:t>
            </a:r>
            <a:r>
              <a:rPr lang="en-US" err="1">
                <a:ea typeface="Calibri"/>
                <a:cs typeface="Calibri"/>
              </a:rPr>
              <a:t>suất</a:t>
            </a:r>
            <a:r>
              <a:rPr lang="en-US">
                <a:ea typeface="Calibri"/>
                <a:cs typeface="Calibri"/>
              </a:rPr>
              <a:t> </a:t>
            </a:r>
            <a:r>
              <a:rPr lang="en-US" err="1">
                <a:ea typeface="Calibri"/>
                <a:cs typeface="Calibri"/>
              </a:rPr>
              <a:t>cao</a:t>
            </a:r>
            <a:r>
              <a:rPr lang="en-US">
                <a:ea typeface="Calibri"/>
                <a:cs typeface="Calibri"/>
              </a:rPr>
              <a:t> </a:t>
            </a:r>
            <a:r>
              <a:rPr lang="en-US" err="1">
                <a:ea typeface="Calibri"/>
                <a:cs typeface="Calibri"/>
              </a:rPr>
              <a:t>hơn</a:t>
            </a:r>
            <a:r>
              <a:rPr lang="en-US">
                <a:ea typeface="Calibri"/>
                <a:cs typeface="Calibri"/>
              </a:rPr>
              <a:t>.</a:t>
            </a:r>
          </a:p>
        </p:txBody>
      </p:sp>
      <p:sp>
        <p:nvSpPr>
          <p:cNvPr id="4" name="Slide Number Placeholder 3"/>
          <p:cNvSpPr>
            <a:spLocks noGrp="1"/>
          </p:cNvSpPr>
          <p:nvPr>
            <p:ph type="sldNum" sz="quarter" idx="5"/>
          </p:nvPr>
        </p:nvSpPr>
        <p:spPr/>
        <p:txBody>
          <a:bodyPr/>
          <a:lstStyle/>
          <a:p>
            <a:fld id="{86C6382A-37F9-49F2-A650-7BB1DADCBE70}" type="slidenum">
              <a:rPr lang="en-US"/>
              <a:t>42</a:t>
            </a:fld>
            <a:endParaRPr lang="en-US"/>
          </a:p>
        </p:txBody>
      </p:sp>
    </p:spTree>
    <p:extLst>
      <p:ext uri="{BB962C8B-B14F-4D97-AF65-F5344CB8AC3E}">
        <p14:creationId xmlns:p14="http://schemas.microsoft.com/office/powerpoint/2010/main" val="511106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ea typeface="Calibri"/>
                <a:cs typeface="Calibri"/>
              </a:rPr>
              <a:t>Gồm</a:t>
            </a:r>
            <a:r>
              <a:rPr lang="en-US">
                <a:ea typeface="Calibri"/>
                <a:cs typeface="Calibri"/>
              </a:rPr>
              <a:t> 2 </a:t>
            </a:r>
            <a:r>
              <a:rPr lang="en-US" err="1">
                <a:ea typeface="Calibri"/>
                <a:cs typeface="Calibri"/>
              </a:rPr>
              <a:t>khối</a:t>
            </a:r>
            <a:r>
              <a:rPr lang="en-US">
                <a:ea typeface="Calibri"/>
                <a:cs typeface="Calibri"/>
              </a:rPr>
              <a:t> </a:t>
            </a:r>
            <a:r>
              <a:rPr lang="en-US" err="1">
                <a:ea typeface="Calibri"/>
                <a:cs typeface="Calibri"/>
              </a:rPr>
              <a:t>chính</a:t>
            </a:r>
            <a:r>
              <a:rPr lang="en-US">
                <a:ea typeface="Calibri"/>
                <a:cs typeface="Calibri"/>
              </a:rPr>
              <a:t>:</a:t>
            </a:r>
          </a:p>
          <a:p>
            <a:pPr lvl="1" indent="-171450">
              <a:buFont typeface="Courier New"/>
              <a:buChar char="o"/>
            </a:pPr>
            <a:r>
              <a:rPr lang="en-US" err="1">
                <a:ea typeface="Calibri"/>
                <a:cs typeface="Calibri"/>
              </a:rPr>
              <a:t>ViT</a:t>
            </a:r>
            <a:r>
              <a:rPr lang="en-US">
                <a:ea typeface="Calibri"/>
                <a:cs typeface="Calibri"/>
              </a:rPr>
              <a:t> encoder</a:t>
            </a:r>
          </a:p>
          <a:p>
            <a:pPr lvl="1" indent="-171450">
              <a:buFont typeface="Courier New"/>
              <a:buChar char="o"/>
            </a:pPr>
            <a:r>
              <a:rPr lang="en-US">
                <a:ea typeface="Calibri"/>
                <a:cs typeface="Calibri"/>
              </a:rPr>
              <a:t>Visio-lingual decoder</a:t>
            </a:r>
          </a:p>
        </p:txBody>
      </p:sp>
      <p:sp>
        <p:nvSpPr>
          <p:cNvPr id="4" name="Slide Number Placeholder 3"/>
          <p:cNvSpPr>
            <a:spLocks noGrp="1"/>
          </p:cNvSpPr>
          <p:nvPr>
            <p:ph type="sldNum" sz="quarter" idx="5"/>
          </p:nvPr>
        </p:nvSpPr>
        <p:spPr/>
        <p:txBody>
          <a:bodyPr/>
          <a:lstStyle/>
          <a:p>
            <a:fld id="{86C6382A-37F9-49F2-A650-7BB1DADCBE70}" type="slidenum">
              <a:rPr lang="en-US"/>
              <a:t>44</a:t>
            </a:fld>
            <a:endParaRPr lang="en-US"/>
          </a:p>
        </p:txBody>
      </p:sp>
    </p:spTree>
    <p:extLst>
      <p:ext uri="{BB962C8B-B14F-4D97-AF65-F5344CB8AC3E}">
        <p14:creationId xmlns:p14="http://schemas.microsoft.com/office/powerpoint/2010/main" val="447278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ea typeface="Calibri"/>
                <a:cs typeface="Calibri"/>
              </a:rPr>
              <a:t>ViT</a:t>
            </a:r>
            <a:r>
              <a:rPr lang="en-US">
                <a:ea typeface="Calibri"/>
                <a:cs typeface="Calibri"/>
              </a:rPr>
              <a:t> Encoder </a:t>
            </a:r>
            <a:r>
              <a:rPr lang="en-US" err="1">
                <a:ea typeface="Calibri"/>
                <a:cs typeface="Calibri"/>
              </a:rPr>
              <a:t>trong</a:t>
            </a:r>
            <a:r>
              <a:rPr lang="en-US">
                <a:ea typeface="Calibri"/>
                <a:cs typeface="Calibri"/>
              </a:rPr>
              <a:t> </a:t>
            </a:r>
            <a:r>
              <a:rPr lang="en-US" err="1">
                <a:ea typeface="Calibri"/>
                <a:cs typeface="Calibri"/>
              </a:rPr>
              <a:t>như</a:t>
            </a:r>
            <a:r>
              <a:rPr lang="en-US">
                <a:ea typeface="Calibri"/>
                <a:cs typeface="Calibri"/>
              </a:rPr>
              <a:t> </a:t>
            </a:r>
            <a:r>
              <a:rPr lang="en-US" err="1">
                <a:ea typeface="Calibri"/>
                <a:cs typeface="Calibri"/>
              </a:rPr>
              <a:t>trong</a:t>
            </a:r>
            <a:r>
              <a:rPr lang="en-US">
                <a:ea typeface="Calibri"/>
                <a:cs typeface="Calibri"/>
              </a:rPr>
              <a:t> </a:t>
            </a:r>
            <a:r>
              <a:rPr lang="en-US" err="1">
                <a:ea typeface="Calibri"/>
                <a:cs typeface="Calibri"/>
              </a:rPr>
              <a:t>ViT</a:t>
            </a:r>
            <a:r>
              <a:rPr lang="en-US">
                <a:ea typeface="Calibri"/>
                <a:cs typeface="Calibri"/>
              </a:rPr>
              <a:t> </a:t>
            </a:r>
            <a:r>
              <a:rPr lang="en-US" err="1">
                <a:ea typeface="Calibri"/>
                <a:cs typeface="Calibri"/>
              </a:rPr>
              <a:t>nhưng</a:t>
            </a:r>
            <a:r>
              <a:rPr lang="en-US">
                <a:ea typeface="Calibri"/>
                <a:cs typeface="Calibri"/>
              </a:rPr>
              <a:t> </a:t>
            </a:r>
            <a:r>
              <a:rPr lang="en-US" err="1">
                <a:ea typeface="Calibri"/>
                <a:cs typeface="Calibri"/>
              </a:rPr>
              <a:t>khác</a:t>
            </a:r>
            <a:r>
              <a:rPr lang="en-US">
                <a:ea typeface="Calibri"/>
                <a:cs typeface="Calibri"/>
              </a:rPr>
              <a:t> ở </a:t>
            </a:r>
            <a:r>
              <a:rPr lang="en-US" err="1">
                <a:ea typeface="Calibri"/>
                <a:cs typeface="Calibri"/>
              </a:rPr>
              <a:t>chỗ</a:t>
            </a:r>
            <a:r>
              <a:rPr lang="en-US">
                <a:ea typeface="Calibri"/>
                <a:cs typeface="Calibri"/>
              </a:rPr>
              <a:t> </a:t>
            </a:r>
            <a:r>
              <a:rPr lang="en-US" err="1">
                <a:ea typeface="Calibri"/>
                <a:cs typeface="Calibri"/>
              </a:rPr>
              <a:t>là</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có</a:t>
            </a:r>
            <a:r>
              <a:rPr lang="en-US">
                <a:ea typeface="Calibri"/>
                <a:cs typeface="Calibri"/>
              </a:rPr>
              <a:t>  class token </a:t>
            </a:r>
            <a:r>
              <a:rPr lang="en-US" err="1">
                <a:ea typeface="Calibri"/>
                <a:cs typeface="Calibri"/>
              </a:rPr>
              <a:t>và</a:t>
            </a:r>
            <a:r>
              <a:rPr lang="en-US">
                <a:ea typeface="Calibri"/>
                <a:cs typeface="Calibri"/>
              </a:rPr>
              <a:t> </a:t>
            </a:r>
            <a:r>
              <a:rPr lang="en-US" err="1">
                <a:ea typeface="Calibri"/>
                <a:cs typeface="Calibri"/>
              </a:rPr>
              <a:t>tất</a:t>
            </a:r>
            <a:r>
              <a:rPr lang="en-US">
                <a:ea typeface="Calibri"/>
                <a:cs typeface="Calibri"/>
              </a:rPr>
              <a:t> </a:t>
            </a:r>
            <a:r>
              <a:rPr lang="en-US" err="1">
                <a:ea typeface="Calibri"/>
                <a:cs typeface="Calibri"/>
              </a:rPr>
              <a:t>cả</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của</a:t>
            </a:r>
            <a:r>
              <a:rPr lang="en-US">
                <a:ea typeface="Calibri"/>
                <a:cs typeface="Calibri"/>
              </a:rPr>
              <a:t> encoder </a:t>
            </a:r>
            <a:r>
              <a:rPr lang="en-US" err="1">
                <a:ea typeface="Calibri"/>
                <a:cs typeface="Calibri"/>
              </a:rPr>
              <a:t>sẽ</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dùng</a:t>
            </a:r>
            <a:r>
              <a:rPr lang="en-US">
                <a:ea typeface="Calibri"/>
                <a:cs typeface="Calibri"/>
              </a:rPr>
              <a:t> </a:t>
            </a:r>
            <a:r>
              <a:rPr lang="en-US" err="1">
                <a:ea typeface="Calibri"/>
                <a:cs typeface="Calibri"/>
              </a:rPr>
              <a:t>như</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vào</a:t>
            </a:r>
            <a:r>
              <a:rPr lang="en-US">
                <a:ea typeface="Calibri"/>
                <a:cs typeface="Calibri"/>
              </a:rPr>
              <a:t> </a:t>
            </a:r>
            <a:r>
              <a:rPr lang="en-US" err="1">
                <a:ea typeface="Calibri"/>
                <a:cs typeface="Calibri"/>
              </a:rPr>
              <a:t>của</a:t>
            </a:r>
            <a:r>
              <a:rPr lang="en-US">
                <a:ea typeface="Calibri"/>
                <a:cs typeface="Calibri"/>
              </a:rPr>
              <a:t> Visio-Lingual decoder.</a:t>
            </a:r>
          </a:p>
        </p:txBody>
      </p:sp>
      <p:sp>
        <p:nvSpPr>
          <p:cNvPr id="4" name="Slide Number Placeholder 3"/>
          <p:cNvSpPr>
            <a:spLocks noGrp="1"/>
          </p:cNvSpPr>
          <p:nvPr>
            <p:ph type="sldNum" sz="quarter" idx="5"/>
          </p:nvPr>
        </p:nvSpPr>
        <p:spPr/>
        <p:txBody>
          <a:bodyPr/>
          <a:lstStyle/>
          <a:p>
            <a:fld id="{86C6382A-37F9-49F2-A650-7BB1DADCBE70}" type="slidenum">
              <a:rPr lang="en-US"/>
              <a:t>45</a:t>
            </a:fld>
            <a:endParaRPr lang="en-US"/>
          </a:p>
        </p:txBody>
      </p:sp>
    </p:spTree>
    <p:extLst>
      <p:ext uri="{BB962C8B-B14F-4D97-AF65-F5344CB8AC3E}">
        <p14:creationId xmlns:p14="http://schemas.microsoft.com/office/powerpoint/2010/main" val="278362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Without the position tokens, i.e. if the context tokens are used as queries themselves like in standard Transformers, the model will not learn anything meaningful from PLM and will simply function like a standard AR model. </a:t>
            </a:r>
          </a:p>
          <a:p>
            <a:pPr marL="171450" indent="-171450">
              <a:buFont typeface="Calibri"/>
              <a:buChar char="-"/>
            </a:pPr>
            <a:r>
              <a:rPr lang="en-US">
                <a:ea typeface="Calibri"/>
                <a:cs typeface="Calibri"/>
              </a:rPr>
              <a:t>p: position query</a:t>
            </a:r>
          </a:p>
          <a:p>
            <a:pPr marL="171450" indent="-171450">
              <a:buFont typeface="Calibri"/>
              <a:buChar char="-"/>
            </a:pPr>
            <a:r>
              <a:rPr lang="en-US">
                <a:ea typeface="Calibri"/>
                <a:cs typeface="Calibri"/>
              </a:rPr>
              <a:t>c: context </a:t>
            </a:r>
            <a:r>
              <a:rPr lang="en-US" err="1">
                <a:ea typeface="Calibri"/>
                <a:cs typeface="Calibri"/>
              </a:rPr>
              <a:t>embeding</a:t>
            </a:r>
            <a:endParaRPr lang="en-US">
              <a:ea typeface="Calibri"/>
              <a:cs typeface="Calibri"/>
            </a:endParaRPr>
          </a:p>
          <a:p>
            <a:pPr marL="171450" indent="-171450">
              <a:buFont typeface="Calibri"/>
              <a:buChar char="-"/>
            </a:pPr>
            <a:r>
              <a:rPr lang="en-US">
                <a:ea typeface="Calibri"/>
                <a:cs typeface="Calibri"/>
              </a:rPr>
              <a:t>m: mask </a:t>
            </a:r>
            <a:r>
              <a:rPr lang="en-US" err="1">
                <a:ea typeface="Calibri"/>
                <a:cs typeface="Calibri"/>
              </a:rPr>
              <a:t>tuỳ</a:t>
            </a:r>
            <a:r>
              <a:rPr lang="en-US">
                <a:ea typeface="Calibri"/>
                <a:cs typeface="Calibri"/>
              </a:rPr>
              <a:t> </a:t>
            </a:r>
            <a:r>
              <a:rPr lang="en-US" err="1">
                <a:ea typeface="Calibri"/>
                <a:cs typeface="Calibri"/>
              </a:rPr>
              <a:t>theo</a:t>
            </a:r>
            <a:r>
              <a:rPr lang="en-US">
                <a:ea typeface="Calibri"/>
                <a:cs typeface="Calibri"/>
              </a:rPr>
              <a:t> </a:t>
            </a:r>
            <a:r>
              <a:rPr lang="en-US" err="1">
                <a:ea typeface="Calibri"/>
                <a:cs typeface="Calibri"/>
              </a:rPr>
              <a:t>là</a:t>
            </a:r>
            <a:r>
              <a:rPr lang="en-US">
                <a:ea typeface="Calibri"/>
                <a:cs typeface="Calibri"/>
              </a:rPr>
              <a:t> AR, NAR, IR </a:t>
            </a:r>
            <a:r>
              <a:rPr lang="en-US" err="1">
                <a:ea typeface="Calibri"/>
                <a:cs typeface="Calibri"/>
              </a:rPr>
              <a:t>sẽ</a:t>
            </a:r>
            <a:r>
              <a:rPr lang="en-US">
                <a:ea typeface="Calibri"/>
                <a:cs typeface="Calibri"/>
              </a:rPr>
              <a:t> </a:t>
            </a:r>
            <a:r>
              <a:rPr lang="en-US" err="1">
                <a:ea typeface="Calibri"/>
                <a:cs typeface="Calibri"/>
              </a:rPr>
              <a:t>là</a:t>
            </a:r>
            <a:r>
              <a:rPr lang="en-US">
                <a:ea typeface="Calibri"/>
                <a:cs typeface="Calibri"/>
              </a:rPr>
              <a:t> 1 ma </a:t>
            </a:r>
            <a:r>
              <a:rPr lang="en-US" err="1">
                <a:ea typeface="Calibri"/>
                <a:cs typeface="Calibri"/>
              </a:rPr>
              <a:t>trận</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endParaRPr lang="vi-VN">
              <a:ea typeface="Calibri"/>
              <a:cs typeface="Calibri"/>
            </a:endParaRPr>
          </a:p>
          <a:p>
            <a:pPr marL="171450" indent="-171450">
              <a:buFont typeface="Calibri"/>
              <a:buChar char="-"/>
            </a:pPr>
            <a:endParaRPr lang="vi-VN">
              <a:ea typeface="Calibri"/>
              <a:cs typeface="Calibri"/>
            </a:endParaRPr>
          </a:p>
          <a:p>
            <a:pPr marL="171450" indent="-171450">
              <a:buFont typeface="Calibri"/>
              <a:buChar char="-"/>
            </a:pPr>
            <a:r>
              <a:rPr lang="vi-VN">
                <a:ea typeface="Calibri"/>
                <a:cs typeface="Calibri"/>
              </a:rPr>
              <a:t>Tại sao sử dung </a:t>
            </a:r>
            <a:r>
              <a:rPr lang="vi-VN" err="1">
                <a:ea typeface="Calibri"/>
                <a:cs typeface="Calibri"/>
              </a:rPr>
              <a:t>position</a:t>
            </a:r>
            <a:r>
              <a:rPr lang="vi-VN">
                <a:ea typeface="Calibri"/>
                <a:cs typeface="Calibri"/>
              </a:rPr>
              <a:t> </a:t>
            </a:r>
            <a:r>
              <a:rPr lang="vi-VN" err="1">
                <a:ea typeface="Calibri"/>
                <a:cs typeface="Calibri"/>
              </a:rPr>
              <a:t>query</a:t>
            </a:r>
            <a:r>
              <a:rPr lang="vi-VN">
                <a:ea typeface="Calibri"/>
                <a:cs typeface="Calibri"/>
              </a:rPr>
              <a:t>?????????????????????????????</a:t>
            </a: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46</a:t>
            </a:fld>
            <a:endParaRPr lang="en-US"/>
          </a:p>
        </p:txBody>
      </p:sp>
    </p:spTree>
    <p:extLst>
      <p:ext uri="{BB962C8B-B14F-4D97-AF65-F5344CB8AC3E}">
        <p14:creationId xmlns:p14="http://schemas.microsoft.com/office/powerpoint/2010/main" val="374049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6C6382A-37F9-49F2-A650-7BB1DADCBE70}" type="slidenum">
              <a:t>27</a:t>
            </a:fld>
            <a:endParaRPr lang="en-US"/>
          </a:p>
        </p:txBody>
      </p:sp>
    </p:spTree>
    <p:extLst>
      <p:ext uri="{BB962C8B-B14F-4D97-AF65-F5344CB8AC3E}">
        <p14:creationId xmlns:p14="http://schemas.microsoft.com/office/powerpoint/2010/main" val="3764417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MHA -&gt; MLP -&gt; Linear </a:t>
            </a:r>
            <a:r>
              <a:rPr lang="en-US" err="1">
                <a:ea typeface="Calibri"/>
                <a:cs typeface="Calibri"/>
              </a:rPr>
              <a:t>để</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được</a:t>
            </a:r>
            <a:r>
              <a:rPr lang="en-US">
                <a:ea typeface="Calibri"/>
                <a:cs typeface="Calibri"/>
              </a:rPr>
              <a:t> output logits --&gt; </a:t>
            </a:r>
            <a:r>
              <a:rPr lang="en-US" err="1">
                <a:ea typeface="Calibri"/>
                <a:cs typeface="Calibri"/>
              </a:rPr>
              <a:t>Lce</a:t>
            </a:r>
            <a:r>
              <a:rPr lang="en-US">
                <a:ea typeface="Calibri"/>
                <a:cs typeface="Calibri"/>
              </a:rPr>
              <a:t> </a:t>
            </a:r>
          </a:p>
          <a:p>
            <a:pPr marL="171450" indent="-171450">
              <a:buFont typeface="Arial"/>
              <a:buChar char="•"/>
            </a:pPr>
            <a:r>
              <a:rPr lang="en-US"/>
              <a:t>the output logits are y = Linear(</a:t>
            </a:r>
            <a:r>
              <a:rPr lang="en-US" err="1"/>
              <a:t>hdec</a:t>
            </a:r>
            <a:r>
              <a:rPr lang="en-US"/>
              <a:t>) ∈ R(T+1)×(S+1) </a:t>
            </a:r>
            <a:endParaRPr lang="en-US">
              <a:ea typeface="Calibri"/>
              <a:cs typeface="Calibri"/>
            </a:endParaRPr>
          </a:p>
          <a:p>
            <a:pPr marL="171450" indent="-171450">
              <a:buFont typeface="Arial"/>
              <a:buChar char="•"/>
            </a:pPr>
            <a:r>
              <a:rPr lang="en-US"/>
              <a:t>S is the size of the character set (charset) used for training </a:t>
            </a:r>
            <a:endParaRPr lang="en-US">
              <a:ea typeface="Calibri"/>
              <a:cs typeface="Calibri"/>
            </a:endParaRPr>
          </a:p>
          <a:p>
            <a:pPr marL="171450" indent="-171450">
              <a:buFont typeface="Arial"/>
              <a:buChar char="•"/>
            </a:pPr>
            <a:r>
              <a:rPr lang="en-US">
                <a:ea typeface="Calibri"/>
                <a:cs typeface="Calibri"/>
              </a:rPr>
              <a:t>(S + 1) </a:t>
            </a:r>
            <a:r>
              <a:rPr lang="en-US" err="1">
                <a:ea typeface="Calibri"/>
                <a:cs typeface="Calibri"/>
              </a:rPr>
              <a:t>là</a:t>
            </a:r>
            <a:r>
              <a:rPr lang="en-US">
                <a:ea typeface="Calibri"/>
                <a:cs typeface="Calibri"/>
              </a:rPr>
              <a:t> </a:t>
            </a:r>
            <a:r>
              <a:rPr lang="en-US" err="1">
                <a:ea typeface="Calibri"/>
                <a:cs typeface="Calibri"/>
              </a:rPr>
              <a:t>vì</a:t>
            </a:r>
            <a:r>
              <a:rPr lang="en-US">
                <a:ea typeface="Calibri"/>
                <a:cs typeface="Calibri"/>
              </a:rPr>
              <a:t> </a:t>
            </a:r>
            <a:r>
              <a:rPr lang="en-US" err="1">
                <a:ea typeface="Calibri"/>
                <a:cs typeface="Calibri"/>
              </a:rPr>
              <a:t>tính</a:t>
            </a:r>
            <a:r>
              <a:rPr lang="en-US">
                <a:ea typeface="Calibri"/>
                <a:cs typeface="Calibri"/>
              </a:rPr>
              <a:t> </a:t>
            </a:r>
            <a:r>
              <a:rPr lang="en-US" err="1">
                <a:ea typeface="Calibri"/>
                <a:cs typeface="Calibri"/>
              </a:rPr>
              <a:t>thêm</a:t>
            </a:r>
            <a:r>
              <a:rPr lang="en-US">
                <a:ea typeface="Calibri"/>
                <a:cs typeface="Calibri"/>
              </a:rPr>
              <a:t> special token E</a:t>
            </a: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47</a:t>
            </a:fld>
            <a:endParaRPr lang="en-US"/>
          </a:p>
        </p:txBody>
      </p:sp>
    </p:spTree>
    <p:extLst>
      <p:ext uri="{BB962C8B-B14F-4D97-AF65-F5344CB8AC3E}">
        <p14:creationId xmlns:p14="http://schemas.microsoft.com/office/powerpoint/2010/main" val="1327708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48</a:t>
            </a:fld>
            <a:endParaRPr lang="en-US"/>
          </a:p>
        </p:txBody>
      </p:sp>
    </p:spTree>
    <p:extLst>
      <p:ext uri="{BB962C8B-B14F-4D97-AF65-F5344CB8AC3E}">
        <p14:creationId xmlns:p14="http://schemas.microsoft.com/office/powerpoint/2010/main" val="61377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49</a:t>
            </a:fld>
            <a:endParaRPr lang="en-US"/>
          </a:p>
        </p:txBody>
      </p:sp>
    </p:spTree>
    <p:extLst>
      <p:ext uri="{BB962C8B-B14F-4D97-AF65-F5344CB8AC3E}">
        <p14:creationId xmlns:p14="http://schemas.microsoft.com/office/powerpoint/2010/main" val="456797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t>DBNetpp</a:t>
            </a:r>
            <a:r>
              <a:rPr lang="en-US"/>
              <a:t>: </a:t>
            </a:r>
            <a:r>
              <a:rPr lang="en-US" err="1"/>
              <a:t>dựa</a:t>
            </a:r>
            <a:r>
              <a:rPr lang="en-US"/>
              <a:t> </a:t>
            </a:r>
            <a:r>
              <a:rPr lang="en-US" err="1"/>
              <a:t>trên</a:t>
            </a:r>
            <a:r>
              <a:rPr lang="en-US"/>
              <a:t> segmentation</a:t>
            </a:r>
          </a:p>
          <a:p>
            <a:pPr marL="171450" indent="-171450">
              <a:buFont typeface="Calibri"/>
              <a:buChar char="-"/>
            </a:pPr>
            <a:r>
              <a:rPr lang="en-US" err="1">
                <a:ea typeface="Calibri"/>
                <a:cs typeface="Calibri"/>
              </a:rPr>
              <a:t>Ảnh</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vào</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đưa</a:t>
            </a:r>
            <a:r>
              <a:rPr lang="en-US">
                <a:ea typeface="Calibri"/>
                <a:cs typeface="Calibri"/>
              </a:rPr>
              <a:t> </a:t>
            </a:r>
            <a:r>
              <a:rPr lang="en-US" err="1">
                <a:ea typeface="Calibri"/>
                <a:cs typeface="Calibri"/>
              </a:rPr>
              <a:t>vào</a:t>
            </a:r>
            <a:r>
              <a:rPr lang="en-US">
                <a:ea typeface="Calibri"/>
                <a:cs typeface="Calibri"/>
              </a:rPr>
              <a:t> backbone </a:t>
            </a:r>
            <a:r>
              <a:rPr lang="en-US" err="1">
                <a:ea typeface="Calibri"/>
                <a:cs typeface="Calibri"/>
              </a:rPr>
              <a:t>kim</a:t>
            </a:r>
            <a:r>
              <a:rPr lang="en-US">
                <a:ea typeface="Calibri"/>
                <a:cs typeface="Calibri"/>
              </a:rPr>
              <a:t> </a:t>
            </a:r>
            <a:r>
              <a:rPr lang="en-US" err="1">
                <a:ea typeface="Calibri"/>
                <a:cs typeface="Calibri"/>
              </a:rPr>
              <a:t>tự</a:t>
            </a:r>
            <a:r>
              <a:rPr lang="en-US">
                <a:ea typeface="Calibri"/>
                <a:cs typeface="Calibri"/>
              </a:rPr>
              <a:t> </a:t>
            </a:r>
            <a:r>
              <a:rPr lang="en-US" err="1">
                <a:ea typeface="Calibri"/>
                <a:cs typeface="Calibri"/>
              </a:rPr>
              <a:t>tháp</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p>
          <a:p>
            <a:pPr marL="171450" indent="-171450">
              <a:buFont typeface="Calibri"/>
              <a:buChar char="-"/>
            </a:pP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sẽ</a:t>
            </a:r>
            <a:r>
              <a:rPr lang="en-US">
                <a:ea typeface="Calibri"/>
                <a:cs typeface="Calibri"/>
              </a:rPr>
              <a:t> </a:t>
            </a:r>
            <a:r>
              <a:rPr lang="en-US" err="1">
                <a:ea typeface="Calibri"/>
                <a:cs typeface="Calibri"/>
              </a:rPr>
              <a:t>nhận</a:t>
            </a:r>
            <a:r>
              <a:rPr lang="en-US">
                <a:ea typeface="Calibri"/>
                <a:cs typeface="Calibri"/>
              </a:rPr>
              <a:t> </a:t>
            </a:r>
            <a:r>
              <a:rPr lang="en-US" err="1">
                <a:ea typeface="Calibri"/>
                <a:cs typeface="Calibri"/>
              </a:rPr>
              <a:t>thức</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thông</a:t>
            </a:r>
            <a:r>
              <a:rPr lang="en-US">
                <a:ea typeface="Calibri"/>
                <a:cs typeface="Calibri"/>
              </a:rPr>
              <a:t> tin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vì</a:t>
            </a:r>
            <a:r>
              <a:rPr lang="en-US">
                <a:ea typeface="Calibri"/>
                <a:cs typeface="Calibri"/>
              </a:rPr>
              <a:t> </a:t>
            </a:r>
            <a:r>
              <a:rPr lang="en-US" err="1">
                <a:ea typeface="Calibri"/>
                <a:cs typeface="Calibri"/>
              </a:rPr>
              <a:t>chúng</a:t>
            </a:r>
            <a:r>
              <a:rPr lang="en-US">
                <a:ea typeface="Calibri"/>
                <a:cs typeface="Calibri"/>
              </a:rPr>
              <a:t> </a:t>
            </a:r>
            <a:r>
              <a:rPr lang="en-US" err="1">
                <a:ea typeface="Calibri"/>
                <a:cs typeface="Calibri"/>
              </a:rPr>
              <a:t>tập</a:t>
            </a:r>
            <a:r>
              <a:rPr lang="en-US">
                <a:ea typeface="Calibri"/>
                <a:cs typeface="Calibri"/>
              </a:rPr>
              <a:t> </a:t>
            </a:r>
            <a:r>
              <a:rPr lang="en-US" err="1">
                <a:ea typeface="Calibri"/>
                <a:cs typeface="Calibri"/>
              </a:rPr>
              <a:t>trung</a:t>
            </a:r>
            <a:r>
              <a:rPr lang="en-US">
                <a:ea typeface="Calibri"/>
                <a:cs typeface="Calibri"/>
              </a:rPr>
              <a:t> </a:t>
            </a:r>
            <a:r>
              <a:rPr lang="en-US" err="1">
                <a:ea typeface="Calibri"/>
                <a:cs typeface="Calibri"/>
              </a:rPr>
              <a:t>mô</a:t>
            </a:r>
            <a:r>
              <a:rPr lang="en-US">
                <a:ea typeface="Calibri"/>
                <a:cs typeface="Calibri"/>
              </a:rPr>
              <a:t> </a:t>
            </a:r>
            <a:r>
              <a:rPr lang="en-US" err="1">
                <a:ea typeface="Calibri"/>
                <a:cs typeface="Calibri"/>
              </a:rPr>
              <a:t>tả</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ở </a:t>
            </a:r>
            <a:r>
              <a:rPr lang="en-US" err="1">
                <a:ea typeface="Calibri"/>
                <a:cs typeface="Calibri"/>
              </a:rPr>
              <a:t>các</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p>
          <a:p>
            <a:pPr marL="171450" indent="-171450">
              <a:buFont typeface="Calibri"/>
              <a:buChar char="-"/>
            </a:pPr>
            <a:r>
              <a:rPr lang="en-US" err="1">
                <a:ea typeface="Calibri"/>
                <a:cs typeface="Calibri"/>
              </a:rPr>
              <a:t>Ví</a:t>
            </a:r>
            <a:r>
              <a:rPr lang="en-US">
                <a:ea typeface="Calibri"/>
                <a:cs typeface="Calibri"/>
              </a:rPr>
              <a:t> </a:t>
            </a:r>
            <a:r>
              <a:rPr lang="en-US" err="1">
                <a:ea typeface="Calibri"/>
                <a:cs typeface="Calibri"/>
              </a:rPr>
              <a:t>dụ</a:t>
            </a:r>
            <a:r>
              <a:rPr lang="en-US">
                <a:ea typeface="Calibri"/>
                <a:cs typeface="Calibri"/>
              </a:rPr>
              <a:t>:</a:t>
            </a:r>
          </a:p>
          <a:p>
            <a:pPr lvl="1"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nông</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lớn</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thể</a:t>
            </a:r>
            <a:r>
              <a:rPr lang="en-US">
                <a:ea typeface="Calibri"/>
                <a:cs typeface="Calibri"/>
              </a:rPr>
              <a:t> </a:t>
            </a:r>
            <a:r>
              <a:rPr lang="en-US" err="1">
                <a:ea typeface="Calibri"/>
                <a:cs typeface="Calibri"/>
              </a:rPr>
              <a:t>nhận</a:t>
            </a:r>
            <a:r>
              <a:rPr lang="en-US">
                <a:ea typeface="Calibri"/>
                <a:cs typeface="Calibri"/>
              </a:rPr>
              <a:t> </a:t>
            </a:r>
            <a:r>
              <a:rPr lang="en-US" err="1">
                <a:ea typeface="Calibri"/>
                <a:cs typeface="Calibri"/>
              </a:rPr>
              <a:t>thức</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text </a:t>
            </a:r>
            <a:r>
              <a:rPr lang="en-US" err="1">
                <a:ea typeface="Calibri"/>
                <a:cs typeface="Calibri"/>
              </a:rPr>
              <a:t>nhỏ</a:t>
            </a:r>
            <a:r>
              <a:rPr lang="en-US">
                <a:ea typeface="Calibri"/>
                <a:cs typeface="Calibri"/>
              </a:rPr>
              <a:t>, </a:t>
            </a:r>
            <a:r>
              <a:rPr lang="en-US" err="1">
                <a:ea typeface="Calibri"/>
                <a:cs typeface="Calibri"/>
              </a:rPr>
              <a:t>nhưng</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nắm</a:t>
            </a:r>
            <a:r>
              <a:rPr lang="en-US">
                <a:ea typeface="Calibri"/>
                <a:cs typeface="Calibri"/>
              </a:rPr>
              <a:t> </a:t>
            </a:r>
            <a:r>
              <a:rPr lang="en-US" err="1">
                <a:ea typeface="Calibri"/>
                <a:cs typeface="Calibri"/>
              </a:rPr>
              <a:t>bắt</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cái</a:t>
            </a:r>
            <a:r>
              <a:rPr lang="en-US">
                <a:ea typeface="Calibri"/>
                <a:cs typeface="Calibri"/>
              </a:rPr>
              <a:t> </a:t>
            </a:r>
            <a:r>
              <a:rPr lang="en-US" err="1">
                <a:ea typeface="Calibri"/>
                <a:cs typeface="Calibri"/>
              </a:rPr>
              <a:t>nhìn</a:t>
            </a:r>
            <a:r>
              <a:rPr lang="en-US">
                <a:ea typeface="Calibri"/>
                <a:cs typeface="Calibri"/>
              </a:rPr>
              <a:t> </a:t>
            </a:r>
            <a:r>
              <a:rPr lang="en-US" err="1">
                <a:ea typeface="Calibri"/>
                <a:cs typeface="Calibri"/>
              </a:rPr>
              <a:t>toàn</a:t>
            </a:r>
            <a:r>
              <a:rPr lang="en-US">
                <a:ea typeface="Calibri"/>
                <a:cs typeface="Calibri"/>
              </a:rPr>
              <a:t> </a:t>
            </a:r>
            <a:r>
              <a:rPr lang="en-US" err="1">
                <a:ea typeface="Calibri"/>
                <a:cs typeface="Calibri"/>
              </a:rPr>
              <a:t>cục</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text </a:t>
            </a:r>
            <a:r>
              <a:rPr lang="en-US" err="1">
                <a:ea typeface="Calibri"/>
                <a:cs typeface="Calibri"/>
              </a:rPr>
              <a:t>lớn</a:t>
            </a:r>
            <a:r>
              <a:rPr lang="en-US">
                <a:ea typeface="Calibri"/>
                <a:cs typeface="Calibri"/>
              </a:rPr>
              <a:t>.</a:t>
            </a:r>
          </a:p>
          <a:p>
            <a:pPr lvl="1"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sâu</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nhỏ</a:t>
            </a:r>
            <a:r>
              <a:rPr lang="en-US">
                <a:ea typeface="Calibri"/>
                <a:cs typeface="Calibri"/>
              </a:rPr>
              <a:t>): </a:t>
            </a:r>
            <a:r>
              <a:rPr lang="en-US" err="1">
                <a:ea typeface="Calibri"/>
                <a:cs typeface="Calibri"/>
              </a:rPr>
              <a:t>ngược</a:t>
            </a:r>
            <a:r>
              <a:rPr lang="en-US">
                <a:ea typeface="Calibri"/>
                <a:cs typeface="Calibri"/>
              </a:rPr>
              <a:t> </a:t>
            </a:r>
            <a:r>
              <a:rPr lang="en-US" err="1">
                <a:ea typeface="Calibri"/>
                <a:cs typeface="Calibri"/>
              </a:rPr>
              <a:t>lại</a:t>
            </a:r>
            <a:endParaRPr lang="en-US">
              <a:ea typeface="Calibri"/>
              <a:cs typeface="Calibri"/>
            </a:endParaRPr>
          </a:p>
          <a:p>
            <a:pPr indent="-171450">
              <a:buFont typeface="Calibri"/>
              <a:buChar char="-"/>
            </a:pPr>
            <a:r>
              <a:rPr lang="en-US">
                <a:ea typeface="Calibri"/>
                <a:cs typeface="Calibri"/>
              </a:rPr>
              <a:t>Up sampling --&gt; size = (2, 2) --&gt; </a:t>
            </a:r>
            <a:r>
              <a:rPr lang="en-US" err="1">
                <a:ea typeface="Calibri"/>
                <a:cs typeface="Calibri"/>
              </a:rPr>
              <a:t>lặp</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hàng</a:t>
            </a:r>
            <a:r>
              <a:rPr lang="en-US">
                <a:ea typeface="Calibri"/>
                <a:cs typeface="Calibri"/>
              </a:rPr>
              <a:t> </a:t>
            </a:r>
            <a:r>
              <a:rPr lang="en-US" err="1">
                <a:ea typeface="Calibri"/>
                <a:cs typeface="Calibri"/>
              </a:rPr>
              <a:t>và</a:t>
            </a:r>
            <a:r>
              <a:rPr lang="en-US">
                <a:ea typeface="Calibri"/>
                <a:cs typeface="Calibri"/>
              </a:rPr>
              <a:t> </a:t>
            </a:r>
            <a:r>
              <a:rPr lang="en-US" err="1">
                <a:ea typeface="Calibri"/>
                <a:cs typeface="Calibri"/>
              </a:rPr>
              <a:t>cột</a:t>
            </a:r>
            <a:r>
              <a:rPr lang="en-US">
                <a:ea typeface="Calibri"/>
                <a:cs typeface="Calibri"/>
              </a:rPr>
              <a:t> </a:t>
            </a:r>
            <a:r>
              <a:rPr lang="en-US" err="1">
                <a:ea typeface="Calibri"/>
                <a:cs typeface="Calibri"/>
              </a:rPr>
              <a:t>của</a:t>
            </a:r>
            <a:r>
              <a:rPr lang="en-US">
                <a:ea typeface="Calibri"/>
                <a:cs typeface="Calibri"/>
              </a:rPr>
              <a:t> input </a:t>
            </a:r>
            <a:r>
              <a:rPr lang="en-US" err="1">
                <a:ea typeface="Calibri"/>
                <a:cs typeface="Calibri"/>
              </a:rPr>
              <a:t>để</a:t>
            </a:r>
            <a:r>
              <a:rPr lang="en-US">
                <a:ea typeface="Calibri"/>
                <a:cs typeface="Calibri"/>
              </a:rPr>
              <a:t> output </a:t>
            </a:r>
            <a:r>
              <a:rPr lang="en-US" err="1">
                <a:ea typeface="Calibri"/>
                <a:cs typeface="Calibri"/>
              </a:rPr>
              <a:t>có</a:t>
            </a:r>
            <a:r>
              <a:rPr lang="en-US">
                <a:ea typeface="Calibri"/>
                <a:cs typeface="Calibri"/>
              </a:rPr>
              <a:t> </a:t>
            </a:r>
            <a:r>
              <a:rPr lang="en-US" err="1">
                <a:ea typeface="Calibri"/>
                <a:cs typeface="Calibri"/>
              </a:rPr>
              <a:t>kích</a:t>
            </a:r>
            <a:r>
              <a:rPr lang="en-US">
                <a:ea typeface="Calibri"/>
                <a:cs typeface="Calibri"/>
              </a:rPr>
              <a:t> </a:t>
            </a:r>
            <a:r>
              <a:rPr lang="en-US" err="1">
                <a:ea typeface="Calibri"/>
                <a:cs typeface="Calibri"/>
              </a:rPr>
              <a:t>thước</a:t>
            </a:r>
            <a:r>
              <a:rPr lang="en-US">
                <a:ea typeface="Calibri"/>
                <a:cs typeface="Calibri"/>
              </a:rPr>
              <a:t> w, h </a:t>
            </a:r>
            <a:r>
              <a:rPr lang="en-US" err="1">
                <a:ea typeface="Calibri"/>
                <a:cs typeface="Calibri"/>
              </a:rPr>
              <a:t>tăng</a:t>
            </a:r>
            <a:r>
              <a:rPr lang="en-US">
                <a:ea typeface="Calibri"/>
                <a:cs typeface="Calibri"/>
              </a:rPr>
              <a:t> 2 </a:t>
            </a:r>
            <a:r>
              <a:rPr lang="en-US" err="1">
                <a:ea typeface="Calibri"/>
                <a:cs typeface="Calibri"/>
              </a:rPr>
              <a:t>lần</a:t>
            </a:r>
            <a:endParaRPr lang="en-US">
              <a:ea typeface="Calibri"/>
              <a:cs typeface="Calibri"/>
            </a:endParaRPr>
          </a:p>
          <a:p>
            <a:pPr marL="171450"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này</a:t>
            </a:r>
            <a:r>
              <a:rPr lang="en-US">
                <a:ea typeface="Calibri"/>
                <a:cs typeface="Calibri"/>
              </a:rPr>
              <a:t> </a:t>
            </a:r>
            <a:r>
              <a:rPr lang="en-US" err="1">
                <a:ea typeface="Calibri"/>
                <a:cs typeface="Calibri"/>
              </a:rPr>
              <a:t>sau</a:t>
            </a:r>
            <a:r>
              <a:rPr lang="en-US">
                <a:ea typeface="Calibri"/>
                <a:cs typeface="Calibri"/>
              </a:rPr>
              <a:t> </a:t>
            </a:r>
            <a:r>
              <a:rPr lang="en-US" err="1">
                <a:ea typeface="Calibri"/>
                <a:cs typeface="Calibri"/>
              </a:rPr>
              <a:t>đó</a:t>
            </a:r>
            <a:r>
              <a:rPr lang="en-US">
                <a:ea typeface="Calibri"/>
                <a:cs typeface="Calibri"/>
              </a:rPr>
              <a:t> </a:t>
            </a:r>
            <a:r>
              <a:rPr lang="en-US" err="1">
                <a:ea typeface="Calibri"/>
                <a:cs typeface="Calibri"/>
              </a:rPr>
              <a:t>được</a:t>
            </a:r>
            <a:r>
              <a:rPr lang="en-US">
                <a:ea typeface="Calibri"/>
                <a:cs typeface="Calibri"/>
              </a:rPr>
              <a:t> scale </a:t>
            </a:r>
            <a:r>
              <a:rPr lang="en-US" err="1">
                <a:ea typeface="Calibri"/>
                <a:cs typeface="Calibri"/>
              </a:rPr>
              <a:t>về</a:t>
            </a:r>
            <a:r>
              <a:rPr lang="en-US">
                <a:ea typeface="Calibri"/>
                <a:cs typeface="Calibri"/>
              </a:rPr>
              <a:t> </a:t>
            </a:r>
            <a:r>
              <a:rPr lang="en-US" err="1">
                <a:ea typeface="Calibri"/>
                <a:cs typeface="Calibri"/>
              </a:rPr>
              <a:t>cùng</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và</a:t>
            </a:r>
            <a:r>
              <a:rPr lang="en-US">
                <a:ea typeface="Calibri"/>
                <a:cs typeface="Calibri"/>
              </a:rPr>
              <a:t> </a:t>
            </a:r>
            <a:r>
              <a:rPr lang="en-US" err="1">
                <a:ea typeface="Calibri"/>
                <a:cs typeface="Calibri"/>
              </a:rPr>
              <a:t>đưa</a:t>
            </a:r>
            <a:r>
              <a:rPr lang="en-US">
                <a:ea typeface="Calibri"/>
                <a:cs typeface="Calibri"/>
              </a:rPr>
              <a:t> </a:t>
            </a:r>
            <a:r>
              <a:rPr lang="en-US" err="1">
                <a:ea typeface="Calibri"/>
                <a:cs typeface="Calibri"/>
              </a:rPr>
              <a:t>vào</a:t>
            </a:r>
            <a:r>
              <a:rPr lang="en-US">
                <a:ea typeface="Calibri"/>
                <a:cs typeface="Calibri"/>
              </a:rPr>
              <a:t> Adaptive scale fusion module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ngữ</a:t>
            </a:r>
            <a:r>
              <a:rPr lang="en-US">
                <a:ea typeface="Calibri"/>
                <a:cs typeface="Calibri"/>
              </a:rPr>
              <a:t> </a:t>
            </a:r>
            <a:r>
              <a:rPr lang="en-US" err="1">
                <a:ea typeface="Calibri"/>
                <a:cs typeface="Calibri"/>
              </a:rPr>
              <a:t>cảnh</a:t>
            </a:r>
            <a:r>
              <a:rPr lang="en-US">
                <a:ea typeface="Calibri"/>
                <a:cs typeface="Calibri"/>
              </a:rPr>
              <a:t>.</a:t>
            </a:r>
          </a:p>
          <a:p>
            <a:pPr marL="171450" indent="-171450">
              <a:buFont typeface="Calibri"/>
              <a:buChar char="-"/>
            </a:pPr>
            <a:r>
              <a:rPr lang="en-US">
                <a:ea typeface="Calibri"/>
                <a:cs typeface="Calibri"/>
              </a:rPr>
              <a:t>Pred: 1 3x3 conv (BN, RELU); 1 de-conv (BN, RELU); 1 de-conv (sigmoid)</a:t>
            </a:r>
          </a:p>
          <a:p>
            <a:pPr lvl="1" indent="-171450">
              <a:buFont typeface="Calibri"/>
              <a:buChar char="-"/>
            </a:pPr>
            <a:r>
              <a:rPr lang="en-US">
                <a:ea typeface="Calibri"/>
                <a:cs typeface="Calibri"/>
              </a:rPr>
              <a:t>De-conv </a:t>
            </a:r>
            <a:r>
              <a:rPr lang="en-US" err="1">
                <a:ea typeface="Calibri"/>
                <a:cs typeface="Calibri"/>
              </a:rPr>
              <a:t>là</a:t>
            </a:r>
            <a:r>
              <a:rPr lang="en-US">
                <a:ea typeface="Calibri"/>
                <a:cs typeface="Calibri"/>
              </a:rPr>
              <a:t> 1 </a:t>
            </a:r>
            <a:r>
              <a:rPr lang="en-US" err="1">
                <a:ea typeface="Calibri"/>
                <a:cs typeface="Calibri"/>
              </a:rPr>
              <a:t>phép</a:t>
            </a:r>
            <a:r>
              <a:rPr lang="en-US">
                <a:ea typeface="Calibri"/>
                <a:cs typeface="Calibri"/>
              </a:rPr>
              <a:t> </a:t>
            </a:r>
            <a:r>
              <a:rPr lang="en-US" err="1">
                <a:ea typeface="Calibri"/>
                <a:cs typeface="Calibri"/>
              </a:rPr>
              <a:t>toán</a:t>
            </a:r>
            <a:r>
              <a:rPr lang="en-US">
                <a:ea typeface="Calibri"/>
                <a:cs typeface="Calibri"/>
              </a:rPr>
              <a:t> </a:t>
            </a:r>
            <a:r>
              <a:rPr lang="en-US" err="1">
                <a:ea typeface="Calibri"/>
                <a:cs typeface="Calibri"/>
              </a:rPr>
              <a:t>nghịch</a:t>
            </a:r>
            <a:r>
              <a:rPr lang="en-US">
                <a:ea typeface="Calibri"/>
                <a:cs typeface="Calibri"/>
              </a:rPr>
              <a:t> </a:t>
            </a:r>
            <a:r>
              <a:rPr lang="en-US" err="1">
                <a:ea typeface="Calibri"/>
                <a:cs typeface="Calibri"/>
              </a:rPr>
              <a:t>đảo</a:t>
            </a:r>
            <a:r>
              <a:rPr lang="en-US">
                <a:ea typeface="Calibri"/>
                <a:cs typeface="Calibri"/>
              </a:rPr>
              <a:t> </a:t>
            </a:r>
            <a:r>
              <a:rPr lang="en-US" err="1">
                <a:ea typeface="Calibri"/>
                <a:cs typeface="Calibri"/>
              </a:rPr>
              <a:t>của</a:t>
            </a:r>
            <a:r>
              <a:rPr lang="en-US">
                <a:ea typeface="Calibri"/>
                <a:cs typeface="Calibri"/>
              </a:rPr>
              <a:t> conv, </a:t>
            </a:r>
            <a:r>
              <a:rPr lang="en-US" err="1">
                <a:ea typeface="Calibri"/>
                <a:cs typeface="Calibri"/>
              </a:rPr>
              <a:t>được</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bởi</a:t>
            </a:r>
            <a:r>
              <a:rPr lang="en-US">
                <a:ea typeface="Calibri"/>
                <a:cs typeface="Calibri"/>
              </a:rPr>
              <a:t> 3 </a:t>
            </a:r>
            <a:r>
              <a:rPr lang="en-US" err="1">
                <a:ea typeface="Calibri"/>
                <a:cs typeface="Calibri"/>
              </a:rPr>
              <a:t>tham</a:t>
            </a:r>
            <a:r>
              <a:rPr lang="en-US">
                <a:ea typeface="Calibri"/>
                <a:cs typeface="Calibri"/>
              </a:rPr>
              <a:t> </a:t>
            </a:r>
            <a:r>
              <a:rPr lang="en-US" err="1">
                <a:ea typeface="Calibri"/>
                <a:cs typeface="Calibri"/>
              </a:rPr>
              <a:t>số</a:t>
            </a:r>
            <a:r>
              <a:rPr lang="en-US">
                <a:ea typeface="Calibri"/>
                <a:cs typeface="Calibri"/>
              </a:rPr>
              <a:t>: </a:t>
            </a:r>
            <a:r>
              <a:rPr lang="en-US" err="1">
                <a:ea typeface="Calibri"/>
                <a:cs typeface="Calibri"/>
              </a:rPr>
              <a:t>filter_size</a:t>
            </a:r>
            <a:r>
              <a:rPr lang="en-US">
                <a:ea typeface="Calibri" panose="020F0502020204030204"/>
                <a:cs typeface="Calibri" panose="020F0502020204030204"/>
              </a:rPr>
              <a:t>, stride, padding ('same', 'valid')</a:t>
            </a:r>
          </a:p>
          <a:p>
            <a:pPr lvl="1" indent="-171450">
              <a:buFont typeface="Calibri"/>
              <a:buChar char="-"/>
            </a:pPr>
            <a:r>
              <a:rPr lang="en-US">
                <a:ea typeface="Calibri" panose="020F0502020204030204"/>
                <a:cs typeface="Calibri" panose="020F0502020204030204"/>
              </a:rPr>
              <a:t>Trong paper, </a:t>
            </a:r>
            <a:r>
              <a:rPr lang="en-US" err="1">
                <a:ea typeface="Calibri"/>
                <a:cs typeface="Calibri"/>
              </a:rPr>
              <a:t>tác</a:t>
            </a:r>
            <a:r>
              <a:rPr lang="en-US">
                <a:ea typeface="Calibri"/>
                <a:cs typeface="Calibri"/>
              </a:rPr>
              <a:t> </a:t>
            </a:r>
            <a:r>
              <a:rPr lang="en-US" err="1">
                <a:ea typeface="Calibri"/>
                <a:cs typeface="Calibri"/>
              </a:rPr>
              <a:t>giả</a:t>
            </a:r>
            <a:r>
              <a:rPr lang="en-US">
                <a:ea typeface="Calibri"/>
                <a:cs typeface="Calibri"/>
              </a:rPr>
              <a:t> </a:t>
            </a:r>
            <a:r>
              <a:rPr lang="en-US" err="1">
                <a:ea typeface="Calibri"/>
                <a:cs typeface="Calibri"/>
              </a:rPr>
              <a:t>sử</a:t>
            </a:r>
            <a:r>
              <a:rPr lang="en-US">
                <a:ea typeface="Calibri"/>
                <a:cs typeface="Calibri"/>
              </a:rPr>
              <a:t> </a:t>
            </a:r>
            <a:r>
              <a:rPr lang="en-US" err="1">
                <a:ea typeface="Calibri"/>
                <a:cs typeface="Calibri"/>
              </a:rPr>
              <a:t>dụng</a:t>
            </a:r>
            <a:r>
              <a:rPr lang="en-US">
                <a:ea typeface="Calibri"/>
                <a:cs typeface="Calibri"/>
              </a:rPr>
              <a:t> </a:t>
            </a:r>
            <a:r>
              <a:rPr lang="en-US" err="1">
                <a:ea typeface="Calibri"/>
                <a:cs typeface="Calibri"/>
              </a:rPr>
              <a:t>fillter_size</a:t>
            </a:r>
            <a:r>
              <a:rPr lang="en-US">
                <a:ea typeface="Calibri"/>
                <a:cs typeface="Calibri"/>
              </a:rPr>
              <a:t>=(2,2), stride=(2,2), padding='same' --&gt; </a:t>
            </a:r>
            <a:r>
              <a:rPr lang="en-US" err="1">
                <a:ea typeface="Calibri"/>
                <a:cs typeface="Calibri"/>
              </a:rPr>
              <a:t>Giải</a:t>
            </a:r>
            <a:r>
              <a:rPr lang="en-US">
                <a:ea typeface="Calibri"/>
                <a:cs typeface="Calibri"/>
              </a:rPr>
              <a:t> </a:t>
            </a:r>
            <a:r>
              <a:rPr lang="en-US" err="1">
                <a:ea typeface="Calibri"/>
                <a:cs typeface="Calibri"/>
              </a:rPr>
              <a:t>thích</a:t>
            </a:r>
            <a:r>
              <a:rPr lang="en-US">
                <a:ea typeface="Calibri"/>
                <a:cs typeface="Calibri"/>
              </a:rPr>
              <a:t> </a:t>
            </a:r>
            <a:r>
              <a:rPr lang="en-US" err="1">
                <a:ea typeface="Calibri"/>
                <a:cs typeface="Calibri"/>
              </a:rPr>
              <a:t>cách</a:t>
            </a:r>
            <a:r>
              <a:rPr lang="en-US">
                <a:ea typeface="Calibri"/>
                <a:cs typeface="Calibri"/>
              </a:rPr>
              <a:t> </a:t>
            </a:r>
            <a:r>
              <a:rPr lang="en-US" err="1">
                <a:ea typeface="Calibri"/>
                <a:cs typeface="Calibri"/>
              </a:rPr>
              <a:t>tính</a:t>
            </a:r>
            <a:endParaRPr lang="en-US">
              <a:ea typeface="Calibri"/>
              <a:cs typeface="Calibri"/>
            </a:endParaRPr>
          </a:p>
          <a:p>
            <a:pPr lvl="1" indent="-171450">
              <a:buFont typeface="Calibri"/>
              <a:buChar char="-"/>
            </a:pPr>
            <a:r>
              <a:rPr lang="en-US">
                <a:ea typeface="Calibri"/>
                <a:cs typeface="Calibri"/>
              </a:rPr>
              <a:t>¼ -&gt; 1</a:t>
            </a:r>
          </a:p>
        </p:txBody>
      </p:sp>
      <p:sp>
        <p:nvSpPr>
          <p:cNvPr id="4" name="Slide Number Placeholder 3"/>
          <p:cNvSpPr>
            <a:spLocks noGrp="1"/>
          </p:cNvSpPr>
          <p:nvPr>
            <p:ph type="sldNum" sz="quarter" idx="5"/>
          </p:nvPr>
        </p:nvSpPr>
        <p:spPr/>
        <p:txBody>
          <a:bodyPr/>
          <a:lstStyle/>
          <a:p>
            <a:fld id="{86C6382A-37F9-49F2-A650-7BB1DADCBE70}" type="slidenum">
              <a:rPr lang="en-US"/>
              <a:t>28</a:t>
            </a:fld>
            <a:endParaRPr lang="en-US"/>
          </a:p>
        </p:txBody>
      </p:sp>
    </p:spTree>
    <p:extLst>
      <p:ext uri="{BB962C8B-B14F-4D97-AF65-F5344CB8AC3E}">
        <p14:creationId xmlns:p14="http://schemas.microsoft.com/office/powerpoint/2010/main" val="2620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t>DBNetpp</a:t>
            </a:r>
            <a:r>
              <a:rPr lang="en-US"/>
              <a:t>: </a:t>
            </a:r>
            <a:r>
              <a:rPr lang="en-US" err="1"/>
              <a:t>dựa</a:t>
            </a:r>
            <a:r>
              <a:rPr lang="en-US"/>
              <a:t> </a:t>
            </a:r>
            <a:r>
              <a:rPr lang="en-US" err="1"/>
              <a:t>trên</a:t>
            </a:r>
            <a:r>
              <a:rPr lang="en-US"/>
              <a:t> segmentation</a:t>
            </a:r>
          </a:p>
          <a:p>
            <a:pPr marL="171450" indent="-171450">
              <a:buFont typeface="Calibri"/>
              <a:buChar char="-"/>
            </a:pPr>
            <a:r>
              <a:rPr lang="en-US" err="1">
                <a:ea typeface="Calibri"/>
                <a:cs typeface="Calibri"/>
              </a:rPr>
              <a:t>Ảnh</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vào</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đưa</a:t>
            </a:r>
            <a:r>
              <a:rPr lang="en-US">
                <a:ea typeface="Calibri"/>
                <a:cs typeface="Calibri"/>
              </a:rPr>
              <a:t> </a:t>
            </a:r>
            <a:r>
              <a:rPr lang="en-US" err="1">
                <a:ea typeface="Calibri"/>
                <a:cs typeface="Calibri"/>
              </a:rPr>
              <a:t>vào</a:t>
            </a:r>
            <a:r>
              <a:rPr lang="en-US">
                <a:ea typeface="Calibri"/>
                <a:cs typeface="Calibri"/>
              </a:rPr>
              <a:t> backbone </a:t>
            </a:r>
            <a:r>
              <a:rPr lang="en-US" err="1">
                <a:ea typeface="Calibri"/>
                <a:cs typeface="Calibri"/>
              </a:rPr>
              <a:t>kim</a:t>
            </a:r>
            <a:r>
              <a:rPr lang="en-US">
                <a:ea typeface="Calibri"/>
                <a:cs typeface="Calibri"/>
              </a:rPr>
              <a:t> </a:t>
            </a:r>
            <a:r>
              <a:rPr lang="en-US" err="1">
                <a:ea typeface="Calibri"/>
                <a:cs typeface="Calibri"/>
              </a:rPr>
              <a:t>tự</a:t>
            </a:r>
            <a:r>
              <a:rPr lang="en-US">
                <a:ea typeface="Calibri"/>
                <a:cs typeface="Calibri"/>
              </a:rPr>
              <a:t> </a:t>
            </a:r>
            <a:r>
              <a:rPr lang="en-US" err="1">
                <a:ea typeface="Calibri"/>
                <a:cs typeface="Calibri"/>
              </a:rPr>
              <a:t>tháp</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p>
          <a:p>
            <a:pPr marL="171450" indent="-171450">
              <a:buFont typeface="Calibri"/>
              <a:buChar char="-"/>
            </a:pP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sẽ</a:t>
            </a:r>
            <a:r>
              <a:rPr lang="en-US">
                <a:ea typeface="Calibri"/>
                <a:cs typeface="Calibri"/>
              </a:rPr>
              <a:t> </a:t>
            </a:r>
            <a:r>
              <a:rPr lang="en-US" err="1">
                <a:ea typeface="Calibri"/>
                <a:cs typeface="Calibri"/>
              </a:rPr>
              <a:t>nhận</a:t>
            </a:r>
            <a:r>
              <a:rPr lang="en-US">
                <a:ea typeface="Calibri"/>
                <a:cs typeface="Calibri"/>
              </a:rPr>
              <a:t> </a:t>
            </a:r>
            <a:r>
              <a:rPr lang="en-US" err="1">
                <a:ea typeface="Calibri"/>
                <a:cs typeface="Calibri"/>
              </a:rPr>
              <a:t>thức</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thông</a:t>
            </a:r>
            <a:r>
              <a:rPr lang="en-US">
                <a:ea typeface="Calibri"/>
                <a:cs typeface="Calibri"/>
              </a:rPr>
              <a:t> tin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vì</a:t>
            </a:r>
            <a:r>
              <a:rPr lang="en-US">
                <a:ea typeface="Calibri"/>
                <a:cs typeface="Calibri"/>
              </a:rPr>
              <a:t> </a:t>
            </a:r>
            <a:r>
              <a:rPr lang="en-US" err="1">
                <a:ea typeface="Calibri"/>
                <a:cs typeface="Calibri"/>
              </a:rPr>
              <a:t>chúng</a:t>
            </a:r>
            <a:r>
              <a:rPr lang="en-US">
                <a:ea typeface="Calibri"/>
                <a:cs typeface="Calibri"/>
              </a:rPr>
              <a:t> </a:t>
            </a:r>
            <a:r>
              <a:rPr lang="en-US" err="1">
                <a:ea typeface="Calibri"/>
                <a:cs typeface="Calibri"/>
              </a:rPr>
              <a:t>tập</a:t>
            </a:r>
            <a:r>
              <a:rPr lang="en-US">
                <a:ea typeface="Calibri"/>
                <a:cs typeface="Calibri"/>
              </a:rPr>
              <a:t> </a:t>
            </a:r>
            <a:r>
              <a:rPr lang="en-US" err="1">
                <a:ea typeface="Calibri"/>
                <a:cs typeface="Calibri"/>
              </a:rPr>
              <a:t>trung</a:t>
            </a:r>
            <a:r>
              <a:rPr lang="en-US">
                <a:ea typeface="Calibri"/>
                <a:cs typeface="Calibri"/>
              </a:rPr>
              <a:t> </a:t>
            </a:r>
            <a:r>
              <a:rPr lang="en-US" err="1">
                <a:ea typeface="Calibri"/>
                <a:cs typeface="Calibri"/>
              </a:rPr>
              <a:t>mô</a:t>
            </a:r>
            <a:r>
              <a:rPr lang="en-US">
                <a:ea typeface="Calibri"/>
                <a:cs typeface="Calibri"/>
              </a:rPr>
              <a:t> </a:t>
            </a:r>
            <a:r>
              <a:rPr lang="en-US" err="1">
                <a:ea typeface="Calibri"/>
                <a:cs typeface="Calibri"/>
              </a:rPr>
              <a:t>tả</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ở </a:t>
            </a:r>
            <a:r>
              <a:rPr lang="en-US" err="1">
                <a:ea typeface="Calibri"/>
                <a:cs typeface="Calibri"/>
              </a:rPr>
              <a:t>các</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p>
          <a:p>
            <a:pPr marL="171450" indent="-171450">
              <a:buFont typeface="Calibri"/>
              <a:buChar char="-"/>
            </a:pPr>
            <a:r>
              <a:rPr lang="en-US" err="1">
                <a:ea typeface="Calibri"/>
                <a:cs typeface="Calibri"/>
              </a:rPr>
              <a:t>Ví</a:t>
            </a:r>
            <a:r>
              <a:rPr lang="en-US">
                <a:ea typeface="Calibri"/>
                <a:cs typeface="Calibri"/>
              </a:rPr>
              <a:t> </a:t>
            </a:r>
            <a:r>
              <a:rPr lang="en-US" err="1">
                <a:ea typeface="Calibri"/>
                <a:cs typeface="Calibri"/>
              </a:rPr>
              <a:t>dụ</a:t>
            </a:r>
            <a:r>
              <a:rPr lang="en-US">
                <a:ea typeface="Calibri"/>
                <a:cs typeface="Calibri"/>
              </a:rPr>
              <a:t>:</a:t>
            </a:r>
          </a:p>
          <a:p>
            <a:pPr lvl="1"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nông</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lớn</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thể</a:t>
            </a:r>
            <a:r>
              <a:rPr lang="en-US">
                <a:ea typeface="Calibri"/>
                <a:cs typeface="Calibri"/>
              </a:rPr>
              <a:t> </a:t>
            </a:r>
            <a:r>
              <a:rPr lang="en-US" err="1">
                <a:ea typeface="Calibri"/>
                <a:cs typeface="Calibri"/>
              </a:rPr>
              <a:t>nhận</a:t>
            </a:r>
            <a:r>
              <a:rPr lang="en-US">
                <a:ea typeface="Calibri"/>
                <a:cs typeface="Calibri"/>
              </a:rPr>
              <a:t> </a:t>
            </a:r>
            <a:r>
              <a:rPr lang="en-US" err="1">
                <a:ea typeface="Calibri"/>
                <a:cs typeface="Calibri"/>
              </a:rPr>
              <a:t>thức</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text </a:t>
            </a:r>
            <a:r>
              <a:rPr lang="en-US" err="1">
                <a:ea typeface="Calibri"/>
                <a:cs typeface="Calibri"/>
              </a:rPr>
              <a:t>nhỏ</a:t>
            </a:r>
            <a:r>
              <a:rPr lang="en-US">
                <a:ea typeface="Calibri"/>
                <a:cs typeface="Calibri"/>
              </a:rPr>
              <a:t>, </a:t>
            </a:r>
            <a:r>
              <a:rPr lang="en-US" err="1">
                <a:ea typeface="Calibri"/>
                <a:cs typeface="Calibri"/>
              </a:rPr>
              <a:t>nhưng</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nắm</a:t>
            </a:r>
            <a:r>
              <a:rPr lang="en-US">
                <a:ea typeface="Calibri"/>
                <a:cs typeface="Calibri"/>
              </a:rPr>
              <a:t> </a:t>
            </a:r>
            <a:r>
              <a:rPr lang="en-US" err="1">
                <a:ea typeface="Calibri"/>
                <a:cs typeface="Calibri"/>
              </a:rPr>
              <a:t>bắt</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cái</a:t>
            </a:r>
            <a:r>
              <a:rPr lang="en-US">
                <a:ea typeface="Calibri"/>
                <a:cs typeface="Calibri"/>
              </a:rPr>
              <a:t> </a:t>
            </a:r>
            <a:r>
              <a:rPr lang="en-US" err="1">
                <a:ea typeface="Calibri"/>
                <a:cs typeface="Calibri"/>
              </a:rPr>
              <a:t>nhìn</a:t>
            </a:r>
            <a:r>
              <a:rPr lang="en-US">
                <a:ea typeface="Calibri"/>
                <a:cs typeface="Calibri"/>
              </a:rPr>
              <a:t> </a:t>
            </a:r>
            <a:r>
              <a:rPr lang="en-US" err="1">
                <a:ea typeface="Calibri"/>
                <a:cs typeface="Calibri"/>
              </a:rPr>
              <a:t>toàn</a:t>
            </a:r>
            <a:r>
              <a:rPr lang="en-US">
                <a:ea typeface="Calibri"/>
                <a:cs typeface="Calibri"/>
              </a:rPr>
              <a:t> </a:t>
            </a:r>
            <a:r>
              <a:rPr lang="en-US" err="1">
                <a:ea typeface="Calibri"/>
                <a:cs typeface="Calibri"/>
              </a:rPr>
              <a:t>cục</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text </a:t>
            </a:r>
            <a:r>
              <a:rPr lang="en-US" err="1">
                <a:ea typeface="Calibri"/>
                <a:cs typeface="Calibri"/>
              </a:rPr>
              <a:t>lớn</a:t>
            </a:r>
            <a:r>
              <a:rPr lang="en-US">
                <a:ea typeface="Calibri"/>
                <a:cs typeface="Calibri"/>
              </a:rPr>
              <a:t>.</a:t>
            </a:r>
          </a:p>
          <a:p>
            <a:pPr lvl="1"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sâu</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nhỏ</a:t>
            </a:r>
            <a:r>
              <a:rPr lang="en-US">
                <a:ea typeface="Calibri"/>
                <a:cs typeface="Calibri"/>
              </a:rPr>
              <a:t>): </a:t>
            </a:r>
            <a:r>
              <a:rPr lang="en-US" err="1">
                <a:ea typeface="Calibri"/>
                <a:cs typeface="Calibri"/>
              </a:rPr>
              <a:t>ngược</a:t>
            </a:r>
            <a:r>
              <a:rPr lang="en-US">
                <a:ea typeface="Calibri"/>
                <a:cs typeface="Calibri"/>
              </a:rPr>
              <a:t> </a:t>
            </a:r>
            <a:r>
              <a:rPr lang="en-US" err="1">
                <a:ea typeface="Calibri"/>
                <a:cs typeface="Calibri"/>
              </a:rPr>
              <a:t>lại</a:t>
            </a:r>
            <a:endParaRPr lang="en-US">
              <a:ea typeface="Calibri"/>
              <a:cs typeface="Calibri"/>
            </a:endParaRPr>
          </a:p>
          <a:p>
            <a:pPr indent="-171450">
              <a:buFont typeface="Calibri"/>
              <a:buChar char="-"/>
            </a:pPr>
            <a:r>
              <a:rPr lang="en-US">
                <a:ea typeface="Calibri"/>
                <a:cs typeface="Calibri"/>
              </a:rPr>
              <a:t>Up sampling --&gt; size = (2, 2) --&gt; </a:t>
            </a:r>
            <a:r>
              <a:rPr lang="en-US" err="1">
                <a:ea typeface="Calibri"/>
                <a:cs typeface="Calibri"/>
              </a:rPr>
              <a:t>lặp</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hàng</a:t>
            </a:r>
            <a:r>
              <a:rPr lang="en-US">
                <a:ea typeface="Calibri"/>
                <a:cs typeface="Calibri"/>
              </a:rPr>
              <a:t> </a:t>
            </a:r>
            <a:r>
              <a:rPr lang="en-US" err="1">
                <a:ea typeface="Calibri"/>
                <a:cs typeface="Calibri"/>
              </a:rPr>
              <a:t>và</a:t>
            </a:r>
            <a:r>
              <a:rPr lang="en-US">
                <a:ea typeface="Calibri"/>
                <a:cs typeface="Calibri"/>
              </a:rPr>
              <a:t> </a:t>
            </a:r>
            <a:r>
              <a:rPr lang="en-US" err="1">
                <a:ea typeface="Calibri"/>
                <a:cs typeface="Calibri"/>
              </a:rPr>
              <a:t>cột</a:t>
            </a:r>
            <a:r>
              <a:rPr lang="en-US">
                <a:ea typeface="Calibri"/>
                <a:cs typeface="Calibri"/>
              </a:rPr>
              <a:t> </a:t>
            </a:r>
            <a:r>
              <a:rPr lang="en-US" err="1">
                <a:ea typeface="Calibri"/>
                <a:cs typeface="Calibri"/>
              </a:rPr>
              <a:t>của</a:t>
            </a:r>
            <a:r>
              <a:rPr lang="en-US">
                <a:ea typeface="Calibri"/>
                <a:cs typeface="Calibri"/>
              </a:rPr>
              <a:t> input </a:t>
            </a:r>
            <a:r>
              <a:rPr lang="en-US" err="1">
                <a:ea typeface="Calibri"/>
                <a:cs typeface="Calibri"/>
              </a:rPr>
              <a:t>để</a:t>
            </a:r>
            <a:r>
              <a:rPr lang="en-US">
                <a:ea typeface="Calibri"/>
                <a:cs typeface="Calibri"/>
              </a:rPr>
              <a:t> output </a:t>
            </a:r>
            <a:r>
              <a:rPr lang="en-US" err="1">
                <a:ea typeface="Calibri"/>
                <a:cs typeface="Calibri"/>
              </a:rPr>
              <a:t>có</a:t>
            </a:r>
            <a:r>
              <a:rPr lang="en-US">
                <a:ea typeface="Calibri"/>
                <a:cs typeface="Calibri"/>
              </a:rPr>
              <a:t> </a:t>
            </a:r>
            <a:r>
              <a:rPr lang="en-US" err="1">
                <a:ea typeface="Calibri"/>
                <a:cs typeface="Calibri"/>
              </a:rPr>
              <a:t>kích</a:t>
            </a:r>
            <a:r>
              <a:rPr lang="en-US">
                <a:ea typeface="Calibri"/>
                <a:cs typeface="Calibri"/>
              </a:rPr>
              <a:t> </a:t>
            </a:r>
            <a:r>
              <a:rPr lang="en-US" err="1">
                <a:ea typeface="Calibri"/>
                <a:cs typeface="Calibri"/>
              </a:rPr>
              <a:t>thước</a:t>
            </a:r>
            <a:r>
              <a:rPr lang="en-US">
                <a:ea typeface="Calibri"/>
                <a:cs typeface="Calibri"/>
              </a:rPr>
              <a:t> w, h </a:t>
            </a:r>
            <a:r>
              <a:rPr lang="en-US" err="1">
                <a:ea typeface="Calibri"/>
                <a:cs typeface="Calibri"/>
              </a:rPr>
              <a:t>tăng</a:t>
            </a:r>
            <a:r>
              <a:rPr lang="en-US">
                <a:ea typeface="Calibri"/>
                <a:cs typeface="Calibri"/>
              </a:rPr>
              <a:t> 2 </a:t>
            </a:r>
            <a:r>
              <a:rPr lang="en-US" err="1">
                <a:ea typeface="Calibri"/>
                <a:cs typeface="Calibri"/>
              </a:rPr>
              <a:t>lần</a:t>
            </a:r>
            <a:endParaRPr lang="en-US">
              <a:ea typeface="Calibri"/>
              <a:cs typeface="Calibri"/>
            </a:endParaRPr>
          </a:p>
          <a:p>
            <a:pPr marL="171450"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này</a:t>
            </a:r>
            <a:r>
              <a:rPr lang="en-US">
                <a:ea typeface="Calibri"/>
                <a:cs typeface="Calibri"/>
              </a:rPr>
              <a:t> </a:t>
            </a:r>
            <a:r>
              <a:rPr lang="en-US" err="1">
                <a:ea typeface="Calibri"/>
                <a:cs typeface="Calibri"/>
              </a:rPr>
              <a:t>sau</a:t>
            </a:r>
            <a:r>
              <a:rPr lang="en-US">
                <a:ea typeface="Calibri"/>
                <a:cs typeface="Calibri"/>
              </a:rPr>
              <a:t> </a:t>
            </a:r>
            <a:r>
              <a:rPr lang="en-US" err="1">
                <a:ea typeface="Calibri"/>
                <a:cs typeface="Calibri"/>
              </a:rPr>
              <a:t>đó</a:t>
            </a:r>
            <a:r>
              <a:rPr lang="en-US">
                <a:ea typeface="Calibri"/>
                <a:cs typeface="Calibri"/>
              </a:rPr>
              <a:t> </a:t>
            </a:r>
            <a:r>
              <a:rPr lang="en-US" err="1">
                <a:ea typeface="Calibri"/>
                <a:cs typeface="Calibri"/>
              </a:rPr>
              <a:t>được</a:t>
            </a:r>
            <a:r>
              <a:rPr lang="en-US">
                <a:ea typeface="Calibri"/>
                <a:cs typeface="Calibri"/>
              </a:rPr>
              <a:t> scale </a:t>
            </a:r>
            <a:r>
              <a:rPr lang="en-US" err="1">
                <a:ea typeface="Calibri"/>
                <a:cs typeface="Calibri"/>
              </a:rPr>
              <a:t>về</a:t>
            </a:r>
            <a:r>
              <a:rPr lang="en-US">
                <a:ea typeface="Calibri"/>
                <a:cs typeface="Calibri"/>
              </a:rPr>
              <a:t> </a:t>
            </a:r>
            <a:r>
              <a:rPr lang="en-US" err="1">
                <a:ea typeface="Calibri"/>
                <a:cs typeface="Calibri"/>
              </a:rPr>
              <a:t>cùng</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và</a:t>
            </a:r>
            <a:r>
              <a:rPr lang="en-US">
                <a:ea typeface="Calibri"/>
                <a:cs typeface="Calibri"/>
              </a:rPr>
              <a:t> </a:t>
            </a:r>
            <a:r>
              <a:rPr lang="en-US" err="1">
                <a:ea typeface="Calibri"/>
                <a:cs typeface="Calibri"/>
              </a:rPr>
              <a:t>đưa</a:t>
            </a:r>
            <a:r>
              <a:rPr lang="en-US">
                <a:ea typeface="Calibri"/>
                <a:cs typeface="Calibri"/>
              </a:rPr>
              <a:t> </a:t>
            </a:r>
            <a:r>
              <a:rPr lang="en-US" err="1">
                <a:ea typeface="Calibri"/>
                <a:cs typeface="Calibri"/>
              </a:rPr>
              <a:t>vào</a:t>
            </a:r>
            <a:r>
              <a:rPr lang="en-US">
                <a:ea typeface="Calibri"/>
                <a:cs typeface="Calibri"/>
              </a:rPr>
              <a:t> Adaptive scale fusion module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ngữ</a:t>
            </a:r>
            <a:r>
              <a:rPr lang="en-US">
                <a:ea typeface="Calibri"/>
                <a:cs typeface="Calibri"/>
              </a:rPr>
              <a:t> </a:t>
            </a:r>
            <a:r>
              <a:rPr lang="en-US" err="1">
                <a:ea typeface="Calibri"/>
                <a:cs typeface="Calibri"/>
              </a:rPr>
              <a:t>cảnh</a:t>
            </a:r>
            <a:r>
              <a:rPr lang="en-US">
                <a:ea typeface="Calibri"/>
                <a:cs typeface="Calibri"/>
              </a:rPr>
              <a:t>.</a:t>
            </a:r>
          </a:p>
          <a:p>
            <a:pPr marL="171450" indent="-171450">
              <a:buFont typeface="Calibri"/>
              <a:buChar char="-"/>
            </a:pPr>
            <a:r>
              <a:rPr lang="en-US">
                <a:ea typeface="Calibri"/>
                <a:cs typeface="Calibri"/>
              </a:rPr>
              <a:t>Pred: 1 3x3 conv (BN, RELU); 1 de-conv (BN, RELU); 1 de-conv (sigmoid)</a:t>
            </a:r>
          </a:p>
          <a:p>
            <a:pPr lvl="1" indent="-171450">
              <a:buFont typeface="Calibri"/>
              <a:buChar char="-"/>
            </a:pPr>
            <a:r>
              <a:rPr lang="en-US">
                <a:ea typeface="Calibri"/>
                <a:cs typeface="Calibri"/>
              </a:rPr>
              <a:t>De-conv </a:t>
            </a:r>
            <a:r>
              <a:rPr lang="en-US" err="1">
                <a:ea typeface="Calibri"/>
                <a:cs typeface="Calibri"/>
              </a:rPr>
              <a:t>là</a:t>
            </a:r>
            <a:r>
              <a:rPr lang="en-US">
                <a:ea typeface="Calibri"/>
                <a:cs typeface="Calibri"/>
              </a:rPr>
              <a:t> 1 </a:t>
            </a:r>
            <a:r>
              <a:rPr lang="en-US" err="1">
                <a:ea typeface="Calibri"/>
                <a:cs typeface="Calibri"/>
              </a:rPr>
              <a:t>phép</a:t>
            </a:r>
            <a:r>
              <a:rPr lang="en-US">
                <a:ea typeface="Calibri"/>
                <a:cs typeface="Calibri"/>
              </a:rPr>
              <a:t> </a:t>
            </a:r>
            <a:r>
              <a:rPr lang="en-US" err="1">
                <a:ea typeface="Calibri"/>
                <a:cs typeface="Calibri"/>
              </a:rPr>
              <a:t>toán</a:t>
            </a:r>
            <a:r>
              <a:rPr lang="en-US">
                <a:ea typeface="Calibri"/>
                <a:cs typeface="Calibri"/>
              </a:rPr>
              <a:t> </a:t>
            </a:r>
            <a:r>
              <a:rPr lang="en-US" err="1">
                <a:ea typeface="Calibri"/>
                <a:cs typeface="Calibri"/>
              </a:rPr>
              <a:t>nghịch</a:t>
            </a:r>
            <a:r>
              <a:rPr lang="en-US">
                <a:ea typeface="Calibri"/>
                <a:cs typeface="Calibri"/>
              </a:rPr>
              <a:t> </a:t>
            </a:r>
            <a:r>
              <a:rPr lang="en-US" err="1">
                <a:ea typeface="Calibri"/>
                <a:cs typeface="Calibri"/>
              </a:rPr>
              <a:t>đảo</a:t>
            </a:r>
            <a:r>
              <a:rPr lang="en-US">
                <a:ea typeface="Calibri"/>
                <a:cs typeface="Calibri"/>
              </a:rPr>
              <a:t> </a:t>
            </a:r>
            <a:r>
              <a:rPr lang="en-US" err="1">
                <a:ea typeface="Calibri"/>
                <a:cs typeface="Calibri"/>
              </a:rPr>
              <a:t>của</a:t>
            </a:r>
            <a:r>
              <a:rPr lang="en-US">
                <a:ea typeface="Calibri"/>
                <a:cs typeface="Calibri"/>
              </a:rPr>
              <a:t> conv, </a:t>
            </a:r>
            <a:r>
              <a:rPr lang="en-US" err="1">
                <a:ea typeface="Calibri"/>
                <a:cs typeface="Calibri"/>
              </a:rPr>
              <a:t>được</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bởi</a:t>
            </a:r>
            <a:r>
              <a:rPr lang="en-US">
                <a:ea typeface="Calibri"/>
                <a:cs typeface="Calibri"/>
              </a:rPr>
              <a:t> 3 </a:t>
            </a:r>
            <a:r>
              <a:rPr lang="en-US" err="1">
                <a:ea typeface="Calibri"/>
                <a:cs typeface="Calibri"/>
              </a:rPr>
              <a:t>tham</a:t>
            </a:r>
            <a:r>
              <a:rPr lang="en-US">
                <a:ea typeface="Calibri"/>
                <a:cs typeface="Calibri"/>
              </a:rPr>
              <a:t> </a:t>
            </a:r>
            <a:r>
              <a:rPr lang="en-US" err="1">
                <a:ea typeface="Calibri"/>
                <a:cs typeface="Calibri"/>
              </a:rPr>
              <a:t>số</a:t>
            </a:r>
            <a:r>
              <a:rPr lang="en-US">
                <a:ea typeface="Calibri"/>
                <a:cs typeface="Calibri"/>
              </a:rPr>
              <a:t>: </a:t>
            </a:r>
            <a:r>
              <a:rPr lang="en-US" err="1">
                <a:ea typeface="Calibri"/>
                <a:cs typeface="Calibri"/>
              </a:rPr>
              <a:t>filter_size</a:t>
            </a:r>
            <a:r>
              <a:rPr lang="en-US">
                <a:ea typeface="Calibri" panose="020F0502020204030204"/>
                <a:cs typeface="Calibri" panose="020F0502020204030204"/>
              </a:rPr>
              <a:t>, stride, padding ('same', 'valid')</a:t>
            </a:r>
          </a:p>
          <a:p>
            <a:pPr lvl="1" indent="-171450">
              <a:buFont typeface="Calibri"/>
              <a:buChar char="-"/>
            </a:pPr>
            <a:r>
              <a:rPr lang="en-US">
                <a:ea typeface="Calibri" panose="020F0502020204030204"/>
                <a:cs typeface="Calibri" panose="020F0502020204030204"/>
              </a:rPr>
              <a:t>Trong paper, </a:t>
            </a:r>
            <a:r>
              <a:rPr lang="en-US" err="1">
                <a:ea typeface="Calibri"/>
                <a:cs typeface="Calibri"/>
              </a:rPr>
              <a:t>tác</a:t>
            </a:r>
            <a:r>
              <a:rPr lang="en-US">
                <a:ea typeface="Calibri"/>
                <a:cs typeface="Calibri"/>
              </a:rPr>
              <a:t> </a:t>
            </a:r>
            <a:r>
              <a:rPr lang="en-US" err="1">
                <a:ea typeface="Calibri"/>
                <a:cs typeface="Calibri"/>
              </a:rPr>
              <a:t>giả</a:t>
            </a:r>
            <a:r>
              <a:rPr lang="en-US">
                <a:ea typeface="Calibri"/>
                <a:cs typeface="Calibri"/>
              </a:rPr>
              <a:t> </a:t>
            </a:r>
            <a:r>
              <a:rPr lang="en-US" err="1">
                <a:ea typeface="Calibri"/>
                <a:cs typeface="Calibri"/>
              </a:rPr>
              <a:t>sử</a:t>
            </a:r>
            <a:r>
              <a:rPr lang="en-US">
                <a:ea typeface="Calibri"/>
                <a:cs typeface="Calibri"/>
              </a:rPr>
              <a:t> </a:t>
            </a:r>
            <a:r>
              <a:rPr lang="en-US" err="1">
                <a:ea typeface="Calibri"/>
                <a:cs typeface="Calibri"/>
              </a:rPr>
              <a:t>dụng</a:t>
            </a:r>
            <a:r>
              <a:rPr lang="en-US">
                <a:ea typeface="Calibri"/>
                <a:cs typeface="Calibri"/>
              </a:rPr>
              <a:t> </a:t>
            </a:r>
            <a:r>
              <a:rPr lang="en-US" err="1">
                <a:ea typeface="Calibri"/>
                <a:cs typeface="Calibri"/>
              </a:rPr>
              <a:t>fillter_size</a:t>
            </a:r>
            <a:r>
              <a:rPr lang="en-US">
                <a:ea typeface="Calibri"/>
                <a:cs typeface="Calibri"/>
              </a:rPr>
              <a:t>=(2,2), stride=(2,2), padding='same' --&gt; </a:t>
            </a:r>
            <a:r>
              <a:rPr lang="en-US" err="1">
                <a:ea typeface="Calibri"/>
                <a:cs typeface="Calibri"/>
              </a:rPr>
              <a:t>Giải</a:t>
            </a:r>
            <a:r>
              <a:rPr lang="en-US">
                <a:ea typeface="Calibri"/>
                <a:cs typeface="Calibri"/>
              </a:rPr>
              <a:t> </a:t>
            </a:r>
            <a:r>
              <a:rPr lang="en-US" err="1">
                <a:ea typeface="Calibri"/>
                <a:cs typeface="Calibri"/>
              </a:rPr>
              <a:t>thích</a:t>
            </a:r>
            <a:r>
              <a:rPr lang="en-US">
                <a:ea typeface="Calibri"/>
                <a:cs typeface="Calibri"/>
              </a:rPr>
              <a:t> </a:t>
            </a:r>
            <a:r>
              <a:rPr lang="en-US" err="1">
                <a:ea typeface="Calibri"/>
                <a:cs typeface="Calibri"/>
              </a:rPr>
              <a:t>cách</a:t>
            </a:r>
            <a:r>
              <a:rPr lang="en-US">
                <a:ea typeface="Calibri"/>
                <a:cs typeface="Calibri"/>
              </a:rPr>
              <a:t> </a:t>
            </a:r>
            <a:r>
              <a:rPr lang="en-US" err="1">
                <a:ea typeface="Calibri"/>
                <a:cs typeface="Calibri"/>
              </a:rPr>
              <a:t>tính</a:t>
            </a:r>
            <a:endParaRPr lang="en-US">
              <a:ea typeface="Calibri"/>
              <a:cs typeface="Calibri"/>
            </a:endParaRPr>
          </a:p>
          <a:p>
            <a:pPr lvl="1" indent="-171450">
              <a:buFont typeface="Calibri"/>
              <a:buChar char="-"/>
            </a:pPr>
            <a:r>
              <a:rPr lang="en-US">
                <a:ea typeface="Calibri"/>
                <a:cs typeface="Calibri"/>
              </a:rPr>
              <a:t>¼ -&gt; 1</a:t>
            </a:r>
          </a:p>
        </p:txBody>
      </p:sp>
      <p:sp>
        <p:nvSpPr>
          <p:cNvPr id="4" name="Slide Number Placeholder 3"/>
          <p:cNvSpPr>
            <a:spLocks noGrp="1"/>
          </p:cNvSpPr>
          <p:nvPr>
            <p:ph type="sldNum" sz="quarter" idx="5"/>
          </p:nvPr>
        </p:nvSpPr>
        <p:spPr/>
        <p:txBody>
          <a:bodyPr/>
          <a:lstStyle/>
          <a:p>
            <a:fld id="{86C6382A-37F9-49F2-A650-7BB1DADCBE70}" type="slidenum">
              <a:rPr lang="en-US"/>
              <a:t>29</a:t>
            </a:fld>
            <a:endParaRPr lang="en-US"/>
          </a:p>
        </p:txBody>
      </p:sp>
    </p:spTree>
    <p:extLst>
      <p:ext uri="{BB962C8B-B14F-4D97-AF65-F5344CB8AC3E}">
        <p14:creationId xmlns:p14="http://schemas.microsoft.com/office/powerpoint/2010/main" val="226696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t>DBNetpp</a:t>
            </a:r>
            <a:r>
              <a:rPr lang="en-US"/>
              <a:t>: </a:t>
            </a:r>
            <a:r>
              <a:rPr lang="en-US" err="1"/>
              <a:t>dựa</a:t>
            </a:r>
            <a:r>
              <a:rPr lang="en-US"/>
              <a:t> </a:t>
            </a:r>
            <a:r>
              <a:rPr lang="en-US" err="1"/>
              <a:t>trên</a:t>
            </a:r>
            <a:r>
              <a:rPr lang="en-US"/>
              <a:t> segmentation</a:t>
            </a:r>
          </a:p>
          <a:p>
            <a:pPr marL="171450" indent="-171450">
              <a:buFont typeface="Calibri"/>
              <a:buChar char="-"/>
            </a:pPr>
            <a:r>
              <a:rPr lang="en-US" err="1">
                <a:ea typeface="Calibri"/>
                <a:cs typeface="Calibri"/>
              </a:rPr>
              <a:t>Ảnh</a:t>
            </a:r>
            <a:r>
              <a:rPr lang="en-US">
                <a:ea typeface="Calibri"/>
                <a:cs typeface="Calibri"/>
              </a:rPr>
              <a:t> </a:t>
            </a:r>
            <a:r>
              <a:rPr lang="en-US" err="1">
                <a:ea typeface="Calibri"/>
                <a:cs typeface="Calibri"/>
              </a:rPr>
              <a:t>đầu</a:t>
            </a:r>
            <a:r>
              <a:rPr lang="en-US">
                <a:ea typeface="Calibri"/>
                <a:cs typeface="Calibri"/>
              </a:rPr>
              <a:t> </a:t>
            </a:r>
            <a:r>
              <a:rPr lang="en-US" err="1">
                <a:ea typeface="Calibri"/>
                <a:cs typeface="Calibri"/>
              </a:rPr>
              <a:t>vào</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đưa</a:t>
            </a:r>
            <a:r>
              <a:rPr lang="en-US">
                <a:ea typeface="Calibri"/>
                <a:cs typeface="Calibri"/>
              </a:rPr>
              <a:t> </a:t>
            </a:r>
            <a:r>
              <a:rPr lang="en-US" err="1">
                <a:ea typeface="Calibri"/>
                <a:cs typeface="Calibri"/>
              </a:rPr>
              <a:t>vào</a:t>
            </a:r>
            <a:r>
              <a:rPr lang="en-US">
                <a:ea typeface="Calibri"/>
                <a:cs typeface="Calibri"/>
              </a:rPr>
              <a:t> backbone </a:t>
            </a:r>
            <a:r>
              <a:rPr lang="en-US" err="1">
                <a:ea typeface="Calibri"/>
                <a:cs typeface="Calibri"/>
              </a:rPr>
              <a:t>kim</a:t>
            </a:r>
            <a:r>
              <a:rPr lang="en-US">
                <a:ea typeface="Calibri"/>
                <a:cs typeface="Calibri"/>
              </a:rPr>
              <a:t> </a:t>
            </a:r>
            <a:r>
              <a:rPr lang="en-US" err="1">
                <a:ea typeface="Calibri"/>
                <a:cs typeface="Calibri"/>
              </a:rPr>
              <a:t>tự</a:t>
            </a:r>
            <a:r>
              <a:rPr lang="en-US">
                <a:ea typeface="Calibri"/>
                <a:cs typeface="Calibri"/>
              </a:rPr>
              <a:t> </a:t>
            </a:r>
            <a:r>
              <a:rPr lang="en-US" err="1">
                <a:ea typeface="Calibri"/>
                <a:cs typeface="Calibri"/>
              </a:rPr>
              <a:t>tháp</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p>
          <a:p>
            <a:pPr marL="171450" indent="-171450">
              <a:buFont typeface="Calibri"/>
              <a:buChar char="-"/>
            </a:pP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sẽ</a:t>
            </a:r>
            <a:r>
              <a:rPr lang="en-US">
                <a:ea typeface="Calibri"/>
                <a:cs typeface="Calibri"/>
              </a:rPr>
              <a:t> </a:t>
            </a:r>
            <a:r>
              <a:rPr lang="en-US" err="1">
                <a:ea typeface="Calibri"/>
                <a:cs typeface="Calibri"/>
              </a:rPr>
              <a:t>nhận</a:t>
            </a:r>
            <a:r>
              <a:rPr lang="en-US">
                <a:ea typeface="Calibri"/>
                <a:cs typeface="Calibri"/>
              </a:rPr>
              <a:t> </a:t>
            </a:r>
            <a:r>
              <a:rPr lang="en-US" err="1">
                <a:ea typeface="Calibri"/>
                <a:cs typeface="Calibri"/>
              </a:rPr>
              <a:t>thức</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thông</a:t>
            </a:r>
            <a:r>
              <a:rPr lang="en-US">
                <a:ea typeface="Calibri"/>
                <a:cs typeface="Calibri"/>
              </a:rPr>
              <a:t> tin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 </a:t>
            </a:r>
            <a:r>
              <a:rPr lang="en-US" err="1">
                <a:ea typeface="Calibri"/>
                <a:cs typeface="Calibri"/>
              </a:rPr>
              <a:t>vì</a:t>
            </a:r>
            <a:r>
              <a:rPr lang="en-US">
                <a:ea typeface="Calibri"/>
                <a:cs typeface="Calibri"/>
              </a:rPr>
              <a:t> </a:t>
            </a:r>
            <a:r>
              <a:rPr lang="en-US" err="1">
                <a:ea typeface="Calibri"/>
                <a:cs typeface="Calibri"/>
              </a:rPr>
              <a:t>chúng</a:t>
            </a:r>
            <a:r>
              <a:rPr lang="en-US">
                <a:ea typeface="Calibri"/>
                <a:cs typeface="Calibri"/>
              </a:rPr>
              <a:t> </a:t>
            </a:r>
            <a:r>
              <a:rPr lang="en-US" err="1">
                <a:ea typeface="Calibri"/>
                <a:cs typeface="Calibri"/>
              </a:rPr>
              <a:t>tập</a:t>
            </a:r>
            <a:r>
              <a:rPr lang="en-US">
                <a:ea typeface="Calibri"/>
                <a:cs typeface="Calibri"/>
              </a:rPr>
              <a:t> </a:t>
            </a:r>
            <a:r>
              <a:rPr lang="en-US" err="1">
                <a:ea typeface="Calibri"/>
                <a:cs typeface="Calibri"/>
              </a:rPr>
              <a:t>trung</a:t>
            </a:r>
            <a:r>
              <a:rPr lang="en-US">
                <a:ea typeface="Calibri"/>
                <a:cs typeface="Calibri"/>
              </a:rPr>
              <a:t> </a:t>
            </a:r>
            <a:r>
              <a:rPr lang="en-US" err="1">
                <a:ea typeface="Calibri"/>
                <a:cs typeface="Calibri"/>
              </a:rPr>
              <a:t>mô</a:t>
            </a:r>
            <a:r>
              <a:rPr lang="en-US">
                <a:ea typeface="Calibri"/>
                <a:cs typeface="Calibri"/>
              </a:rPr>
              <a:t> </a:t>
            </a:r>
            <a:r>
              <a:rPr lang="en-US" err="1">
                <a:ea typeface="Calibri"/>
                <a:cs typeface="Calibri"/>
              </a:rPr>
              <a:t>tả</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ở </a:t>
            </a:r>
            <a:r>
              <a:rPr lang="en-US" err="1">
                <a:ea typeface="Calibri"/>
                <a:cs typeface="Calibri"/>
              </a:rPr>
              <a:t>các</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r>
              <a:rPr lang="en-US">
                <a:ea typeface="Calibri"/>
                <a:cs typeface="Calibri"/>
              </a:rPr>
              <a:t>.</a:t>
            </a:r>
          </a:p>
          <a:p>
            <a:pPr marL="171450" indent="-171450">
              <a:buFont typeface="Calibri"/>
              <a:buChar char="-"/>
            </a:pPr>
            <a:r>
              <a:rPr lang="en-US" err="1">
                <a:ea typeface="Calibri"/>
                <a:cs typeface="Calibri"/>
              </a:rPr>
              <a:t>Ví</a:t>
            </a:r>
            <a:r>
              <a:rPr lang="en-US">
                <a:ea typeface="Calibri"/>
                <a:cs typeface="Calibri"/>
              </a:rPr>
              <a:t> </a:t>
            </a:r>
            <a:r>
              <a:rPr lang="en-US" err="1">
                <a:ea typeface="Calibri"/>
                <a:cs typeface="Calibri"/>
              </a:rPr>
              <a:t>dụ</a:t>
            </a:r>
            <a:r>
              <a:rPr lang="en-US">
                <a:ea typeface="Calibri"/>
                <a:cs typeface="Calibri"/>
              </a:rPr>
              <a:t>:</a:t>
            </a:r>
          </a:p>
          <a:p>
            <a:pPr lvl="1"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nông</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lớn</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thể</a:t>
            </a:r>
            <a:r>
              <a:rPr lang="en-US">
                <a:ea typeface="Calibri"/>
                <a:cs typeface="Calibri"/>
              </a:rPr>
              <a:t> </a:t>
            </a:r>
            <a:r>
              <a:rPr lang="en-US" err="1">
                <a:ea typeface="Calibri"/>
                <a:cs typeface="Calibri"/>
              </a:rPr>
              <a:t>nhận</a:t>
            </a:r>
            <a:r>
              <a:rPr lang="en-US">
                <a:ea typeface="Calibri"/>
                <a:cs typeface="Calibri"/>
              </a:rPr>
              <a:t> </a:t>
            </a:r>
            <a:r>
              <a:rPr lang="en-US" err="1">
                <a:ea typeface="Calibri"/>
                <a:cs typeface="Calibri"/>
              </a:rPr>
              <a:t>thức</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text </a:t>
            </a:r>
            <a:r>
              <a:rPr lang="en-US" err="1">
                <a:ea typeface="Calibri"/>
                <a:cs typeface="Calibri"/>
              </a:rPr>
              <a:t>nhỏ</a:t>
            </a:r>
            <a:r>
              <a:rPr lang="en-US">
                <a:ea typeface="Calibri"/>
                <a:cs typeface="Calibri"/>
              </a:rPr>
              <a:t>, </a:t>
            </a:r>
            <a:r>
              <a:rPr lang="en-US" err="1">
                <a:ea typeface="Calibri"/>
                <a:cs typeface="Calibri"/>
              </a:rPr>
              <a:t>nhưng</a:t>
            </a:r>
            <a:r>
              <a:rPr lang="en-US">
                <a:ea typeface="Calibri"/>
                <a:cs typeface="Calibri"/>
              </a:rPr>
              <a:t> </a:t>
            </a:r>
            <a:r>
              <a:rPr lang="en-US" err="1">
                <a:ea typeface="Calibri"/>
                <a:cs typeface="Calibri"/>
              </a:rPr>
              <a:t>không</a:t>
            </a:r>
            <a:r>
              <a:rPr lang="en-US">
                <a:ea typeface="Calibri"/>
                <a:cs typeface="Calibri"/>
              </a:rPr>
              <a:t> </a:t>
            </a:r>
            <a:r>
              <a:rPr lang="en-US" err="1">
                <a:ea typeface="Calibri"/>
                <a:cs typeface="Calibri"/>
              </a:rPr>
              <a:t>nắm</a:t>
            </a:r>
            <a:r>
              <a:rPr lang="en-US">
                <a:ea typeface="Calibri"/>
                <a:cs typeface="Calibri"/>
              </a:rPr>
              <a:t> </a:t>
            </a:r>
            <a:r>
              <a:rPr lang="en-US" err="1">
                <a:ea typeface="Calibri"/>
                <a:cs typeface="Calibri"/>
              </a:rPr>
              <a:t>bắt</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cái</a:t>
            </a:r>
            <a:r>
              <a:rPr lang="en-US">
                <a:ea typeface="Calibri"/>
                <a:cs typeface="Calibri"/>
              </a:rPr>
              <a:t> </a:t>
            </a:r>
            <a:r>
              <a:rPr lang="en-US" err="1">
                <a:ea typeface="Calibri"/>
                <a:cs typeface="Calibri"/>
              </a:rPr>
              <a:t>nhìn</a:t>
            </a:r>
            <a:r>
              <a:rPr lang="en-US">
                <a:ea typeface="Calibri"/>
                <a:cs typeface="Calibri"/>
              </a:rPr>
              <a:t> </a:t>
            </a:r>
            <a:r>
              <a:rPr lang="en-US" err="1">
                <a:ea typeface="Calibri"/>
                <a:cs typeface="Calibri"/>
              </a:rPr>
              <a:t>toàn</a:t>
            </a:r>
            <a:r>
              <a:rPr lang="en-US">
                <a:ea typeface="Calibri"/>
                <a:cs typeface="Calibri"/>
              </a:rPr>
              <a:t> </a:t>
            </a:r>
            <a:r>
              <a:rPr lang="en-US" err="1">
                <a:ea typeface="Calibri"/>
                <a:cs typeface="Calibri"/>
              </a:rPr>
              <a:t>cục</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những</a:t>
            </a:r>
            <a:r>
              <a:rPr lang="en-US">
                <a:ea typeface="Calibri"/>
                <a:cs typeface="Calibri"/>
              </a:rPr>
              <a:t> </a:t>
            </a:r>
            <a:r>
              <a:rPr lang="en-US" err="1">
                <a:ea typeface="Calibri"/>
                <a:cs typeface="Calibri"/>
              </a:rPr>
              <a:t>đối</a:t>
            </a:r>
            <a:r>
              <a:rPr lang="en-US">
                <a:ea typeface="Calibri"/>
                <a:cs typeface="Calibri"/>
              </a:rPr>
              <a:t> </a:t>
            </a:r>
            <a:r>
              <a:rPr lang="en-US" err="1">
                <a:ea typeface="Calibri"/>
                <a:cs typeface="Calibri"/>
              </a:rPr>
              <a:t>tượng</a:t>
            </a:r>
            <a:r>
              <a:rPr lang="en-US">
                <a:ea typeface="Calibri"/>
                <a:cs typeface="Calibri"/>
              </a:rPr>
              <a:t> text </a:t>
            </a:r>
            <a:r>
              <a:rPr lang="en-US" err="1">
                <a:ea typeface="Calibri"/>
                <a:cs typeface="Calibri"/>
              </a:rPr>
              <a:t>lớn</a:t>
            </a:r>
            <a:r>
              <a:rPr lang="en-US">
                <a:ea typeface="Calibri"/>
                <a:cs typeface="Calibri"/>
              </a:rPr>
              <a:t>.</a:t>
            </a:r>
          </a:p>
          <a:p>
            <a:pPr lvl="1"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sâu</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nhỏ</a:t>
            </a:r>
            <a:r>
              <a:rPr lang="en-US">
                <a:ea typeface="Calibri"/>
                <a:cs typeface="Calibri"/>
              </a:rPr>
              <a:t>): </a:t>
            </a:r>
            <a:r>
              <a:rPr lang="en-US" err="1">
                <a:ea typeface="Calibri"/>
                <a:cs typeface="Calibri"/>
              </a:rPr>
              <a:t>ngược</a:t>
            </a:r>
            <a:r>
              <a:rPr lang="en-US">
                <a:ea typeface="Calibri"/>
                <a:cs typeface="Calibri"/>
              </a:rPr>
              <a:t> </a:t>
            </a:r>
            <a:r>
              <a:rPr lang="en-US" err="1">
                <a:ea typeface="Calibri"/>
                <a:cs typeface="Calibri"/>
              </a:rPr>
              <a:t>lại</a:t>
            </a:r>
            <a:endParaRPr lang="en-US">
              <a:ea typeface="Calibri"/>
              <a:cs typeface="Calibri"/>
            </a:endParaRPr>
          </a:p>
          <a:p>
            <a:pPr indent="-171450">
              <a:buFont typeface="Calibri"/>
              <a:buChar char="-"/>
            </a:pPr>
            <a:r>
              <a:rPr lang="en-US">
                <a:ea typeface="Calibri"/>
                <a:cs typeface="Calibri"/>
              </a:rPr>
              <a:t>Up sampling --&gt; size = (2, 2) --&gt; </a:t>
            </a:r>
            <a:r>
              <a:rPr lang="en-US" err="1">
                <a:ea typeface="Calibri"/>
                <a:cs typeface="Calibri"/>
              </a:rPr>
              <a:t>lặp</a:t>
            </a:r>
            <a:r>
              <a:rPr lang="en-US">
                <a:ea typeface="Calibri"/>
                <a:cs typeface="Calibri"/>
              </a:rPr>
              <a:t> </a:t>
            </a:r>
            <a:r>
              <a:rPr lang="en-US" err="1">
                <a:ea typeface="Calibri"/>
                <a:cs typeface="Calibri"/>
              </a:rPr>
              <a:t>các</a:t>
            </a:r>
            <a:r>
              <a:rPr lang="en-US">
                <a:ea typeface="Calibri"/>
                <a:cs typeface="Calibri"/>
              </a:rPr>
              <a:t> </a:t>
            </a:r>
            <a:r>
              <a:rPr lang="en-US" err="1">
                <a:ea typeface="Calibri"/>
                <a:cs typeface="Calibri"/>
              </a:rPr>
              <a:t>hàng</a:t>
            </a:r>
            <a:r>
              <a:rPr lang="en-US">
                <a:ea typeface="Calibri"/>
                <a:cs typeface="Calibri"/>
              </a:rPr>
              <a:t> </a:t>
            </a:r>
            <a:r>
              <a:rPr lang="en-US" err="1">
                <a:ea typeface="Calibri"/>
                <a:cs typeface="Calibri"/>
              </a:rPr>
              <a:t>và</a:t>
            </a:r>
            <a:r>
              <a:rPr lang="en-US">
                <a:ea typeface="Calibri"/>
                <a:cs typeface="Calibri"/>
              </a:rPr>
              <a:t> </a:t>
            </a:r>
            <a:r>
              <a:rPr lang="en-US" err="1">
                <a:ea typeface="Calibri"/>
                <a:cs typeface="Calibri"/>
              </a:rPr>
              <a:t>cột</a:t>
            </a:r>
            <a:r>
              <a:rPr lang="en-US">
                <a:ea typeface="Calibri"/>
                <a:cs typeface="Calibri"/>
              </a:rPr>
              <a:t> </a:t>
            </a:r>
            <a:r>
              <a:rPr lang="en-US" err="1">
                <a:ea typeface="Calibri"/>
                <a:cs typeface="Calibri"/>
              </a:rPr>
              <a:t>của</a:t>
            </a:r>
            <a:r>
              <a:rPr lang="en-US">
                <a:ea typeface="Calibri"/>
                <a:cs typeface="Calibri"/>
              </a:rPr>
              <a:t> input </a:t>
            </a:r>
            <a:r>
              <a:rPr lang="en-US" err="1">
                <a:ea typeface="Calibri"/>
                <a:cs typeface="Calibri"/>
              </a:rPr>
              <a:t>để</a:t>
            </a:r>
            <a:r>
              <a:rPr lang="en-US">
                <a:ea typeface="Calibri"/>
                <a:cs typeface="Calibri"/>
              </a:rPr>
              <a:t> output </a:t>
            </a:r>
            <a:r>
              <a:rPr lang="en-US" err="1">
                <a:ea typeface="Calibri"/>
                <a:cs typeface="Calibri"/>
              </a:rPr>
              <a:t>có</a:t>
            </a:r>
            <a:r>
              <a:rPr lang="en-US">
                <a:ea typeface="Calibri"/>
                <a:cs typeface="Calibri"/>
              </a:rPr>
              <a:t> </a:t>
            </a:r>
            <a:r>
              <a:rPr lang="en-US" err="1">
                <a:ea typeface="Calibri"/>
                <a:cs typeface="Calibri"/>
              </a:rPr>
              <a:t>kích</a:t>
            </a:r>
            <a:r>
              <a:rPr lang="en-US">
                <a:ea typeface="Calibri"/>
                <a:cs typeface="Calibri"/>
              </a:rPr>
              <a:t> </a:t>
            </a:r>
            <a:r>
              <a:rPr lang="en-US" err="1">
                <a:ea typeface="Calibri"/>
                <a:cs typeface="Calibri"/>
              </a:rPr>
              <a:t>thước</a:t>
            </a:r>
            <a:r>
              <a:rPr lang="en-US">
                <a:ea typeface="Calibri"/>
                <a:cs typeface="Calibri"/>
              </a:rPr>
              <a:t> w, h </a:t>
            </a:r>
            <a:r>
              <a:rPr lang="en-US" err="1">
                <a:ea typeface="Calibri"/>
                <a:cs typeface="Calibri"/>
              </a:rPr>
              <a:t>tăng</a:t>
            </a:r>
            <a:r>
              <a:rPr lang="en-US">
                <a:ea typeface="Calibri"/>
                <a:cs typeface="Calibri"/>
              </a:rPr>
              <a:t> 2 </a:t>
            </a:r>
            <a:r>
              <a:rPr lang="en-US" err="1">
                <a:ea typeface="Calibri"/>
                <a:cs typeface="Calibri"/>
              </a:rPr>
              <a:t>lần</a:t>
            </a:r>
            <a:endParaRPr lang="en-US">
              <a:ea typeface="Calibri"/>
              <a:cs typeface="Calibri"/>
            </a:endParaRPr>
          </a:p>
          <a:p>
            <a:pPr marL="171450" indent="-171450">
              <a:buFont typeface="Calibri"/>
              <a:buChar char="-"/>
            </a:pPr>
            <a:r>
              <a:rPr lang="en-US" err="1">
                <a:ea typeface="Calibri"/>
                <a:cs typeface="Calibri"/>
              </a:rPr>
              <a:t>Những</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này</a:t>
            </a:r>
            <a:r>
              <a:rPr lang="en-US">
                <a:ea typeface="Calibri"/>
                <a:cs typeface="Calibri"/>
              </a:rPr>
              <a:t> </a:t>
            </a:r>
            <a:r>
              <a:rPr lang="en-US" err="1">
                <a:ea typeface="Calibri"/>
                <a:cs typeface="Calibri"/>
              </a:rPr>
              <a:t>sau</a:t>
            </a:r>
            <a:r>
              <a:rPr lang="en-US">
                <a:ea typeface="Calibri"/>
                <a:cs typeface="Calibri"/>
              </a:rPr>
              <a:t> </a:t>
            </a:r>
            <a:r>
              <a:rPr lang="en-US" err="1">
                <a:ea typeface="Calibri"/>
                <a:cs typeface="Calibri"/>
              </a:rPr>
              <a:t>đó</a:t>
            </a:r>
            <a:r>
              <a:rPr lang="en-US">
                <a:ea typeface="Calibri"/>
                <a:cs typeface="Calibri"/>
              </a:rPr>
              <a:t> </a:t>
            </a:r>
            <a:r>
              <a:rPr lang="en-US" err="1">
                <a:ea typeface="Calibri"/>
                <a:cs typeface="Calibri"/>
              </a:rPr>
              <a:t>được</a:t>
            </a:r>
            <a:r>
              <a:rPr lang="en-US">
                <a:ea typeface="Calibri"/>
                <a:cs typeface="Calibri"/>
              </a:rPr>
              <a:t> scale </a:t>
            </a:r>
            <a:r>
              <a:rPr lang="en-US" err="1">
                <a:ea typeface="Calibri"/>
                <a:cs typeface="Calibri"/>
              </a:rPr>
              <a:t>về</a:t>
            </a:r>
            <a:r>
              <a:rPr lang="en-US">
                <a:ea typeface="Calibri"/>
                <a:cs typeface="Calibri"/>
              </a:rPr>
              <a:t> </a:t>
            </a:r>
            <a:r>
              <a:rPr lang="en-US" err="1">
                <a:ea typeface="Calibri"/>
                <a:cs typeface="Calibri"/>
              </a:rPr>
              <a:t>cùng</a:t>
            </a:r>
            <a:r>
              <a:rPr lang="en-US">
                <a:ea typeface="Calibri"/>
                <a:cs typeface="Calibri"/>
              </a:rPr>
              <a:t> </a:t>
            </a:r>
            <a:r>
              <a:rPr lang="en-US" err="1">
                <a:ea typeface="Calibri"/>
                <a:cs typeface="Calibri"/>
              </a:rPr>
              <a:t>tỷ</a:t>
            </a:r>
            <a:r>
              <a:rPr lang="en-US">
                <a:ea typeface="Calibri"/>
                <a:cs typeface="Calibri"/>
              </a:rPr>
              <a:t> </a:t>
            </a:r>
            <a:r>
              <a:rPr lang="en-US" err="1">
                <a:ea typeface="Calibri"/>
                <a:cs typeface="Calibri"/>
              </a:rPr>
              <a:t>lệ</a:t>
            </a:r>
            <a:r>
              <a:rPr lang="en-US">
                <a:ea typeface="Calibri"/>
                <a:cs typeface="Calibri"/>
              </a:rPr>
              <a:t> </a:t>
            </a:r>
            <a:r>
              <a:rPr lang="en-US" err="1">
                <a:ea typeface="Calibri"/>
                <a:cs typeface="Calibri"/>
              </a:rPr>
              <a:t>và</a:t>
            </a:r>
            <a:r>
              <a:rPr lang="en-US">
                <a:ea typeface="Calibri"/>
                <a:cs typeface="Calibri"/>
              </a:rPr>
              <a:t> </a:t>
            </a:r>
            <a:r>
              <a:rPr lang="en-US" err="1">
                <a:ea typeface="Calibri"/>
                <a:cs typeface="Calibri"/>
              </a:rPr>
              <a:t>đưa</a:t>
            </a:r>
            <a:r>
              <a:rPr lang="en-US">
                <a:ea typeface="Calibri"/>
                <a:cs typeface="Calibri"/>
              </a:rPr>
              <a:t> </a:t>
            </a:r>
            <a:r>
              <a:rPr lang="en-US" err="1">
                <a:ea typeface="Calibri"/>
                <a:cs typeface="Calibri"/>
              </a:rPr>
              <a:t>vào</a:t>
            </a:r>
            <a:r>
              <a:rPr lang="en-US">
                <a:ea typeface="Calibri"/>
                <a:cs typeface="Calibri"/>
              </a:rPr>
              <a:t> Adaptive scale fusion module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a:t>
            </a:r>
            <a:r>
              <a:rPr lang="en-US" err="1">
                <a:ea typeface="Calibri"/>
                <a:cs typeface="Calibri"/>
              </a:rPr>
              <a:t>ra</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ngữ</a:t>
            </a:r>
            <a:r>
              <a:rPr lang="en-US">
                <a:ea typeface="Calibri"/>
                <a:cs typeface="Calibri"/>
              </a:rPr>
              <a:t> </a:t>
            </a:r>
            <a:r>
              <a:rPr lang="en-US" err="1">
                <a:ea typeface="Calibri"/>
                <a:cs typeface="Calibri"/>
              </a:rPr>
              <a:t>cảnh</a:t>
            </a:r>
            <a:r>
              <a:rPr lang="en-US">
                <a:ea typeface="Calibri"/>
                <a:cs typeface="Calibri"/>
              </a:rPr>
              <a:t>.</a:t>
            </a:r>
          </a:p>
          <a:p>
            <a:pPr marL="171450" indent="-171450">
              <a:buFont typeface="Calibri"/>
              <a:buChar char="-"/>
            </a:pPr>
            <a:r>
              <a:rPr lang="en-US">
                <a:ea typeface="Calibri"/>
                <a:cs typeface="Calibri"/>
              </a:rPr>
              <a:t>Pred: 1 3x3 conv (BN, RELU); 1 de-conv (BN, RELU); 1 de-conv (sigmoid)</a:t>
            </a:r>
          </a:p>
          <a:p>
            <a:pPr lvl="1" indent="-171450">
              <a:buFont typeface="Calibri"/>
              <a:buChar char="-"/>
            </a:pPr>
            <a:r>
              <a:rPr lang="en-US">
                <a:ea typeface="Calibri"/>
                <a:cs typeface="Calibri"/>
              </a:rPr>
              <a:t>De-conv </a:t>
            </a:r>
            <a:r>
              <a:rPr lang="en-US" err="1">
                <a:ea typeface="Calibri"/>
                <a:cs typeface="Calibri"/>
              </a:rPr>
              <a:t>là</a:t>
            </a:r>
            <a:r>
              <a:rPr lang="en-US">
                <a:ea typeface="Calibri"/>
                <a:cs typeface="Calibri"/>
              </a:rPr>
              <a:t> 1 </a:t>
            </a:r>
            <a:r>
              <a:rPr lang="en-US" err="1">
                <a:ea typeface="Calibri"/>
                <a:cs typeface="Calibri"/>
              </a:rPr>
              <a:t>phép</a:t>
            </a:r>
            <a:r>
              <a:rPr lang="en-US">
                <a:ea typeface="Calibri"/>
                <a:cs typeface="Calibri"/>
              </a:rPr>
              <a:t> </a:t>
            </a:r>
            <a:r>
              <a:rPr lang="en-US" err="1">
                <a:ea typeface="Calibri"/>
                <a:cs typeface="Calibri"/>
              </a:rPr>
              <a:t>toán</a:t>
            </a:r>
            <a:r>
              <a:rPr lang="en-US">
                <a:ea typeface="Calibri"/>
                <a:cs typeface="Calibri"/>
              </a:rPr>
              <a:t> </a:t>
            </a:r>
            <a:r>
              <a:rPr lang="en-US" err="1">
                <a:ea typeface="Calibri"/>
                <a:cs typeface="Calibri"/>
              </a:rPr>
              <a:t>nghịch</a:t>
            </a:r>
            <a:r>
              <a:rPr lang="en-US">
                <a:ea typeface="Calibri"/>
                <a:cs typeface="Calibri"/>
              </a:rPr>
              <a:t> </a:t>
            </a:r>
            <a:r>
              <a:rPr lang="en-US" err="1">
                <a:ea typeface="Calibri"/>
                <a:cs typeface="Calibri"/>
              </a:rPr>
              <a:t>đảo</a:t>
            </a:r>
            <a:r>
              <a:rPr lang="en-US">
                <a:ea typeface="Calibri"/>
                <a:cs typeface="Calibri"/>
              </a:rPr>
              <a:t> </a:t>
            </a:r>
            <a:r>
              <a:rPr lang="en-US" err="1">
                <a:ea typeface="Calibri"/>
                <a:cs typeface="Calibri"/>
              </a:rPr>
              <a:t>của</a:t>
            </a:r>
            <a:r>
              <a:rPr lang="en-US">
                <a:ea typeface="Calibri"/>
                <a:cs typeface="Calibri"/>
              </a:rPr>
              <a:t> conv, </a:t>
            </a:r>
            <a:r>
              <a:rPr lang="en-US" err="1">
                <a:ea typeface="Calibri"/>
                <a:cs typeface="Calibri"/>
              </a:rPr>
              <a:t>được</a:t>
            </a:r>
            <a:r>
              <a:rPr lang="en-US">
                <a:ea typeface="Calibri"/>
                <a:cs typeface="Calibri"/>
              </a:rPr>
              <a:t> </a:t>
            </a:r>
            <a:r>
              <a:rPr lang="en-US" err="1">
                <a:ea typeface="Calibri"/>
                <a:cs typeface="Calibri"/>
              </a:rPr>
              <a:t>đặc</a:t>
            </a:r>
            <a:r>
              <a:rPr lang="en-US">
                <a:ea typeface="Calibri"/>
                <a:cs typeface="Calibri"/>
              </a:rPr>
              <a:t> </a:t>
            </a:r>
            <a:r>
              <a:rPr lang="en-US" err="1">
                <a:ea typeface="Calibri"/>
                <a:cs typeface="Calibri"/>
              </a:rPr>
              <a:t>trưng</a:t>
            </a:r>
            <a:r>
              <a:rPr lang="en-US">
                <a:ea typeface="Calibri"/>
                <a:cs typeface="Calibri"/>
              </a:rPr>
              <a:t> </a:t>
            </a:r>
            <a:r>
              <a:rPr lang="en-US" err="1">
                <a:ea typeface="Calibri"/>
                <a:cs typeface="Calibri"/>
              </a:rPr>
              <a:t>bởi</a:t>
            </a:r>
            <a:r>
              <a:rPr lang="en-US">
                <a:ea typeface="Calibri"/>
                <a:cs typeface="Calibri"/>
              </a:rPr>
              <a:t> 3 </a:t>
            </a:r>
            <a:r>
              <a:rPr lang="en-US" err="1">
                <a:ea typeface="Calibri"/>
                <a:cs typeface="Calibri"/>
              </a:rPr>
              <a:t>tham</a:t>
            </a:r>
            <a:r>
              <a:rPr lang="en-US">
                <a:ea typeface="Calibri"/>
                <a:cs typeface="Calibri"/>
              </a:rPr>
              <a:t> </a:t>
            </a:r>
            <a:r>
              <a:rPr lang="en-US" err="1">
                <a:ea typeface="Calibri"/>
                <a:cs typeface="Calibri"/>
              </a:rPr>
              <a:t>số</a:t>
            </a:r>
            <a:r>
              <a:rPr lang="en-US">
                <a:ea typeface="Calibri"/>
                <a:cs typeface="Calibri"/>
              </a:rPr>
              <a:t>: </a:t>
            </a:r>
            <a:r>
              <a:rPr lang="en-US" err="1">
                <a:ea typeface="Calibri"/>
                <a:cs typeface="Calibri"/>
              </a:rPr>
              <a:t>filter_size</a:t>
            </a:r>
            <a:r>
              <a:rPr lang="en-US">
                <a:ea typeface="Calibri" panose="020F0502020204030204"/>
                <a:cs typeface="Calibri" panose="020F0502020204030204"/>
              </a:rPr>
              <a:t>, stride, padding ('same', 'valid')</a:t>
            </a:r>
          </a:p>
          <a:p>
            <a:pPr lvl="1" indent="-171450">
              <a:buFont typeface="Calibri"/>
              <a:buChar char="-"/>
            </a:pPr>
            <a:r>
              <a:rPr lang="en-US">
                <a:ea typeface="Calibri" panose="020F0502020204030204"/>
                <a:cs typeface="Calibri" panose="020F0502020204030204"/>
              </a:rPr>
              <a:t>Trong paper, </a:t>
            </a:r>
            <a:r>
              <a:rPr lang="en-US" err="1">
                <a:ea typeface="Calibri"/>
                <a:cs typeface="Calibri"/>
              </a:rPr>
              <a:t>tác</a:t>
            </a:r>
            <a:r>
              <a:rPr lang="en-US">
                <a:ea typeface="Calibri"/>
                <a:cs typeface="Calibri"/>
              </a:rPr>
              <a:t> </a:t>
            </a:r>
            <a:r>
              <a:rPr lang="en-US" err="1">
                <a:ea typeface="Calibri"/>
                <a:cs typeface="Calibri"/>
              </a:rPr>
              <a:t>giả</a:t>
            </a:r>
            <a:r>
              <a:rPr lang="en-US">
                <a:ea typeface="Calibri"/>
                <a:cs typeface="Calibri"/>
              </a:rPr>
              <a:t> </a:t>
            </a:r>
            <a:r>
              <a:rPr lang="en-US" err="1">
                <a:ea typeface="Calibri"/>
                <a:cs typeface="Calibri"/>
              </a:rPr>
              <a:t>sử</a:t>
            </a:r>
            <a:r>
              <a:rPr lang="en-US">
                <a:ea typeface="Calibri"/>
                <a:cs typeface="Calibri"/>
              </a:rPr>
              <a:t> </a:t>
            </a:r>
            <a:r>
              <a:rPr lang="en-US" err="1">
                <a:ea typeface="Calibri"/>
                <a:cs typeface="Calibri"/>
              </a:rPr>
              <a:t>dụng</a:t>
            </a:r>
            <a:r>
              <a:rPr lang="en-US">
                <a:ea typeface="Calibri"/>
                <a:cs typeface="Calibri"/>
              </a:rPr>
              <a:t> </a:t>
            </a:r>
            <a:r>
              <a:rPr lang="en-US" err="1">
                <a:ea typeface="Calibri"/>
                <a:cs typeface="Calibri"/>
              </a:rPr>
              <a:t>fillter_size</a:t>
            </a:r>
            <a:r>
              <a:rPr lang="en-US">
                <a:ea typeface="Calibri"/>
                <a:cs typeface="Calibri"/>
              </a:rPr>
              <a:t>=(2,2), stride=(2,2), padding='same' --&gt; </a:t>
            </a:r>
            <a:r>
              <a:rPr lang="en-US" err="1">
                <a:ea typeface="Calibri"/>
                <a:cs typeface="Calibri"/>
              </a:rPr>
              <a:t>Giải</a:t>
            </a:r>
            <a:r>
              <a:rPr lang="en-US">
                <a:ea typeface="Calibri"/>
                <a:cs typeface="Calibri"/>
              </a:rPr>
              <a:t> </a:t>
            </a:r>
            <a:r>
              <a:rPr lang="en-US" err="1">
                <a:ea typeface="Calibri"/>
                <a:cs typeface="Calibri"/>
              </a:rPr>
              <a:t>thích</a:t>
            </a:r>
            <a:r>
              <a:rPr lang="en-US">
                <a:ea typeface="Calibri"/>
                <a:cs typeface="Calibri"/>
              </a:rPr>
              <a:t> </a:t>
            </a:r>
            <a:r>
              <a:rPr lang="en-US" err="1">
                <a:ea typeface="Calibri"/>
                <a:cs typeface="Calibri"/>
              </a:rPr>
              <a:t>cách</a:t>
            </a:r>
            <a:r>
              <a:rPr lang="en-US">
                <a:ea typeface="Calibri"/>
                <a:cs typeface="Calibri"/>
              </a:rPr>
              <a:t> </a:t>
            </a:r>
            <a:r>
              <a:rPr lang="en-US" err="1">
                <a:ea typeface="Calibri"/>
                <a:cs typeface="Calibri"/>
              </a:rPr>
              <a:t>tính</a:t>
            </a:r>
            <a:endParaRPr lang="en-US">
              <a:ea typeface="Calibri"/>
              <a:cs typeface="Calibri"/>
            </a:endParaRPr>
          </a:p>
          <a:p>
            <a:pPr lvl="1" indent="-171450">
              <a:buFont typeface="Calibri"/>
              <a:buChar char="-"/>
            </a:pPr>
            <a:r>
              <a:rPr lang="en-US">
                <a:ea typeface="Calibri"/>
                <a:cs typeface="Calibri"/>
              </a:rPr>
              <a:t>¼ -&gt; 1</a:t>
            </a:r>
          </a:p>
        </p:txBody>
      </p:sp>
      <p:sp>
        <p:nvSpPr>
          <p:cNvPr id="4" name="Slide Number Placeholder 3"/>
          <p:cNvSpPr>
            <a:spLocks noGrp="1"/>
          </p:cNvSpPr>
          <p:nvPr>
            <p:ph type="sldNum" sz="quarter" idx="5"/>
          </p:nvPr>
        </p:nvSpPr>
        <p:spPr/>
        <p:txBody>
          <a:bodyPr/>
          <a:lstStyle/>
          <a:p>
            <a:fld id="{86C6382A-37F9-49F2-A650-7BB1DADCBE70}" type="slidenum">
              <a:rPr lang="en-US"/>
              <a:t>30</a:t>
            </a:fld>
            <a:endParaRPr lang="en-US"/>
          </a:p>
        </p:txBody>
      </p:sp>
    </p:spTree>
    <p:extLst>
      <p:ext uri="{BB962C8B-B14F-4D97-AF65-F5344CB8AC3E}">
        <p14:creationId xmlns:p14="http://schemas.microsoft.com/office/powerpoint/2010/main" val="139055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a:buChar char="-"/>
            </a:pPr>
            <a:r>
              <a:rPr lang="en-US"/>
              <a:t>Thay </a:t>
            </a:r>
            <a:r>
              <a:rPr lang="en-US" err="1"/>
              <a:t>vì</a:t>
            </a:r>
            <a:r>
              <a:rPr lang="en-US"/>
              <a:t> dung </a:t>
            </a:r>
            <a:r>
              <a:rPr lang="en-US" err="1"/>
              <a:t>hợp</a:t>
            </a:r>
            <a:r>
              <a:rPr lang="en-US"/>
              <a:t> </a:t>
            </a:r>
            <a:r>
              <a:rPr lang="en-US" err="1"/>
              <a:t>các</a:t>
            </a:r>
            <a:r>
              <a:rPr lang="en-US"/>
              <a:t> </a:t>
            </a:r>
            <a:r>
              <a:rPr lang="en-US" err="1"/>
              <a:t>đặc</a:t>
            </a:r>
            <a:r>
              <a:rPr lang="en-US"/>
              <a:t> </a:t>
            </a:r>
            <a:r>
              <a:rPr lang="en-US" err="1"/>
              <a:t>trưng</a:t>
            </a:r>
            <a:r>
              <a:rPr lang="en-US"/>
              <a:t> </a:t>
            </a:r>
            <a:r>
              <a:rPr lang="en-US" err="1"/>
              <a:t>kim</a:t>
            </a:r>
            <a:r>
              <a:rPr lang="en-US"/>
              <a:t> </a:t>
            </a:r>
            <a:r>
              <a:rPr lang="en-US" err="1"/>
              <a:t>tự</a:t>
            </a:r>
            <a:r>
              <a:rPr lang="en-US"/>
              <a:t> </a:t>
            </a:r>
            <a:r>
              <a:rPr lang="en-US" err="1"/>
              <a:t>tháp</a:t>
            </a:r>
            <a:r>
              <a:rPr lang="en-US"/>
              <a:t> </a:t>
            </a:r>
            <a:r>
              <a:rPr lang="en-US" err="1"/>
              <a:t>bằng</a:t>
            </a:r>
            <a:r>
              <a:rPr lang="en-US"/>
              <a:t> </a:t>
            </a:r>
            <a:r>
              <a:rPr lang="en-US" err="1"/>
              <a:t>cách</a:t>
            </a:r>
            <a:r>
              <a:rPr lang="en-US"/>
              <a:t> </a:t>
            </a:r>
            <a:r>
              <a:rPr lang="en-US" err="1"/>
              <a:t>cộng</a:t>
            </a:r>
            <a:r>
              <a:rPr lang="en-US"/>
              <a:t> </a:t>
            </a:r>
            <a:r>
              <a:rPr lang="en-US" err="1"/>
              <a:t>chúng</a:t>
            </a:r>
            <a:r>
              <a:rPr lang="en-US"/>
              <a:t> </a:t>
            </a:r>
            <a:r>
              <a:rPr lang="en-US" err="1"/>
              <a:t>lại</a:t>
            </a:r>
            <a:r>
              <a:rPr lang="en-US"/>
              <a:t> </a:t>
            </a:r>
            <a:r>
              <a:rPr lang="en-US" err="1"/>
              <a:t>với</a:t>
            </a:r>
            <a:r>
              <a:rPr lang="en-US"/>
              <a:t> </a:t>
            </a:r>
            <a:r>
              <a:rPr lang="en-US" err="1"/>
              <a:t>nhau</a:t>
            </a:r>
            <a:r>
              <a:rPr lang="en-US"/>
              <a:t>, </a:t>
            </a:r>
            <a:r>
              <a:rPr lang="en-US" err="1"/>
              <a:t>thì</a:t>
            </a:r>
            <a:r>
              <a:rPr lang="en-US"/>
              <a:t> </a:t>
            </a:r>
            <a:r>
              <a:rPr lang="en-US" err="1"/>
              <a:t>DBNetpp</a:t>
            </a:r>
            <a:r>
              <a:rPr lang="en-US"/>
              <a:t> </a:t>
            </a:r>
            <a:r>
              <a:rPr lang="en-US" err="1"/>
              <a:t>sử</a:t>
            </a:r>
            <a:r>
              <a:rPr lang="en-US"/>
              <a:t> </a:t>
            </a:r>
            <a:r>
              <a:rPr lang="en-US" err="1"/>
              <a:t>dụng</a:t>
            </a:r>
            <a:r>
              <a:rPr lang="en-US"/>
              <a:t> spatial </a:t>
            </a:r>
            <a:r>
              <a:rPr lang="en-US" err="1"/>
              <a:t>attetion</a:t>
            </a:r>
            <a:r>
              <a:rPr lang="en-US"/>
              <a:t> mechanism </a:t>
            </a:r>
            <a:r>
              <a:rPr lang="en-US" err="1"/>
              <a:t>để</a:t>
            </a:r>
            <a:r>
              <a:rPr lang="en-US"/>
              <a:t> </a:t>
            </a:r>
            <a:r>
              <a:rPr lang="en-US" err="1"/>
              <a:t>trích</a:t>
            </a:r>
            <a:r>
              <a:rPr lang="en-US"/>
              <a:t> </a:t>
            </a:r>
            <a:r>
              <a:rPr lang="en-US" err="1"/>
              <a:t>xuất</a:t>
            </a:r>
            <a:r>
              <a:rPr lang="en-US"/>
              <a:t> </a:t>
            </a:r>
            <a:r>
              <a:rPr lang="en-US" err="1"/>
              <a:t>attetion</a:t>
            </a:r>
            <a:r>
              <a:rPr lang="en-US"/>
              <a:t> </a:t>
            </a:r>
            <a:r>
              <a:rPr lang="en-US" err="1"/>
              <a:t>wegihts</a:t>
            </a:r>
            <a:r>
              <a:rPr lang="en-US"/>
              <a:t>. </a:t>
            </a:r>
            <a:r>
              <a:rPr lang="en-US" err="1"/>
              <a:t>attetion</a:t>
            </a:r>
            <a:r>
              <a:rPr lang="en-US"/>
              <a:t> weight </a:t>
            </a:r>
            <a:r>
              <a:rPr lang="en-US" err="1"/>
              <a:t>thể</a:t>
            </a:r>
            <a:r>
              <a:rPr lang="en-US"/>
              <a:t> </a:t>
            </a:r>
            <a:r>
              <a:rPr lang="en-US" err="1"/>
              <a:t>hiện</a:t>
            </a:r>
            <a:r>
              <a:rPr lang="en-US"/>
              <a:t> </a:t>
            </a:r>
            <a:r>
              <a:rPr lang="en-US" err="1"/>
              <a:t>sự</a:t>
            </a:r>
            <a:r>
              <a:rPr lang="en-US"/>
              <a:t> </a:t>
            </a:r>
            <a:r>
              <a:rPr lang="en-US" err="1"/>
              <a:t>tập</a:t>
            </a:r>
            <a:r>
              <a:rPr lang="en-US"/>
              <a:t> </a:t>
            </a:r>
            <a:r>
              <a:rPr lang="en-US" err="1"/>
              <a:t>trung</a:t>
            </a:r>
            <a:r>
              <a:rPr lang="en-US"/>
              <a:t> ở </a:t>
            </a:r>
            <a:r>
              <a:rPr lang="en-US" err="1"/>
              <a:t>từng</a:t>
            </a:r>
            <a:r>
              <a:rPr lang="en-US"/>
              <a:t> feature </a:t>
            </a:r>
            <a:r>
              <a:rPr lang="en-US" err="1"/>
              <a:t>cụ</a:t>
            </a:r>
            <a:r>
              <a:rPr lang="en-US"/>
              <a:t> </a:t>
            </a:r>
            <a:r>
              <a:rPr lang="en-US" err="1"/>
              <a:t>thể</a:t>
            </a:r>
            <a:r>
              <a:rPr lang="en-US"/>
              <a:t>, ở </a:t>
            </a:r>
            <a:r>
              <a:rPr lang="en-US" err="1"/>
              <a:t>từng</a:t>
            </a:r>
            <a:r>
              <a:rPr lang="en-US"/>
              <a:t> </a:t>
            </a:r>
            <a:r>
              <a:rPr lang="en-US" err="1"/>
              <a:t>vị</a:t>
            </a:r>
            <a:r>
              <a:rPr lang="en-US"/>
              <a:t> </a:t>
            </a:r>
            <a:r>
              <a:rPr lang="en-US" err="1"/>
              <a:t>trí</a:t>
            </a:r>
            <a:r>
              <a:rPr lang="en-US"/>
              <a:t> </a:t>
            </a:r>
            <a:r>
              <a:rPr lang="en-US" err="1"/>
              <a:t>không</a:t>
            </a:r>
            <a:r>
              <a:rPr lang="en-US"/>
              <a:t> </a:t>
            </a:r>
            <a:r>
              <a:rPr lang="en-US" err="1"/>
              <a:t>gian</a:t>
            </a:r>
            <a:r>
              <a:rPr lang="en-US"/>
              <a:t> </a:t>
            </a:r>
            <a:r>
              <a:rPr lang="en-US" err="1"/>
              <a:t>cụ</a:t>
            </a:r>
            <a:r>
              <a:rPr lang="en-US"/>
              <a:t> </a:t>
            </a:r>
            <a:r>
              <a:rPr lang="en-US" err="1"/>
              <a:t>thể</a:t>
            </a:r>
            <a:r>
              <a:rPr lang="en-US"/>
              <a:t> </a:t>
            </a:r>
            <a:r>
              <a:rPr lang="en-US" err="1"/>
              <a:t>là</a:t>
            </a:r>
            <a:r>
              <a:rPr lang="en-US"/>
              <a:t> bao </a:t>
            </a:r>
            <a:r>
              <a:rPr lang="en-US" err="1"/>
              <a:t>nhiêu</a:t>
            </a:r>
            <a:r>
              <a:rPr lang="en-US"/>
              <a:t>. Sau </a:t>
            </a:r>
            <a:r>
              <a:rPr lang="en-US" err="1"/>
              <a:t>đó</a:t>
            </a:r>
            <a:r>
              <a:rPr lang="en-US"/>
              <a:t> </a:t>
            </a:r>
            <a:r>
              <a:rPr lang="en-US" err="1"/>
              <a:t>lấy</a:t>
            </a:r>
            <a:r>
              <a:rPr lang="en-US"/>
              <a:t> </a:t>
            </a:r>
            <a:r>
              <a:rPr lang="en-US" err="1"/>
              <a:t>attetion</a:t>
            </a:r>
            <a:r>
              <a:rPr lang="en-US"/>
              <a:t> weights </a:t>
            </a:r>
            <a:r>
              <a:rPr lang="en-US" err="1"/>
              <a:t>này</a:t>
            </a:r>
            <a:r>
              <a:rPr lang="en-US"/>
              <a:t> </a:t>
            </a:r>
            <a:r>
              <a:rPr lang="en-US" err="1"/>
              <a:t>nhân</a:t>
            </a:r>
            <a:r>
              <a:rPr lang="en-US"/>
              <a:t> </a:t>
            </a:r>
            <a:r>
              <a:rPr lang="en-US" err="1"/>
              <a:t>với</a:t>
            </a:r>
            <a:r>
              <a:rPr lang="en-US"/>
              <a:t> </a:t>
            </a:r>
            <a:r>
              <a:rPr lang="en-US" err="1"/>
              <a:t>các</a:t>
            </a:r>
            <a:r>
              <a:rPr lang="en-US"/>
              <a:t> feature map ban </a:t>
            </a:r>
            <a:r>
              <a:rPr lang="en-US" err="1"/>
              <a:t>đầu</a:t>
            </a:r>
            <a:r>
              <a:rPr lang="en-US"/>
              <a:t> </a:t>
            </a:r>
            <a:r>
              <a:rPr lang="en-US" err="1"/>
              <a:t>để</a:t>
            </a:r>
            <a:r>
              <a:rPr lang="en-US"/>
              <a:t> </a:t>
            </a:r>
            <a:r>
              <a:rPr lang="en-US" err="1"/>
              <a:t>tạo</a:t>
            </a:r>
            <a:r>
              <a:rPr lang="en-US"/>
              <a:t> </a:t>
            </a:r>
            <a:r>
              <a:rPr lang="en-US" err="1"/>
              <a:t>ra</a:t>
            </a:r>
            <a:r>
              <a:rPr lang="en-US"/>
              <a:t> </a:t>
            </a:r>
            <a:r>
              <a:rPr lang="en-US" err="1"/>
              <a:t>đặc</a:t>
            </a:r>
            <a:r>
              <a:rPr lang="en-US"/>
              <a:t> </a:t>
            </a:r>
            <a:r>
              <a:rPr lang="en-US" err="1"/>
              <a:t>trưng</a:t>
            </a:r>
            <a:r>
              <a:rPr lang="en-US"/>
              <a:t> dung </a:t>
            </a:r>
            <a:r>
              <a:rPr lang="en-US" err="1"/>
              <a:t>hợp</a:t>
            </a:r>
            <a:r>
              <a:rPr lang="en-US"/>
              <a:t>.</a:t>
            </a:r>
          </a:p>
        </p:txBody>
      </p:sp>
      <p:sp>
        <p:nvSpPr>
          <p:cNvPr id="4" name="Slide Number Placeholder 3"/>
          <p:cNvSpPr>
            <a:spLocks noGrp="1"/>
          </p:cNvSpPr>
          <p:nvPr>
            <p:ph type="sldNum" sz="quarter" idx="5"/>
          </p:nvPr>
        </p:nvSpPr>
        <p:spPr/>
        <p:txBody>
          <a:bodyPr/>
          <a:lstStyle/>
          <a:p>
            <a:fld id="{86C6382A-37F9-49F2-A650-7BB1DADCBE70}" type="slidenum">
              <a:rPr lang="en-US"/>
              <a:t>31</a:t>
            </a:fld>
            <a:endParaRPr lang="en-US"/>
          </a:p>
        </p:txBody>
      </p:sp>
    </p:spTree>
    <p:extLst>
      <p:ext uri="{BB962C8B-B14F-4D97-AF65-F5344CB8AC3E}">
        <p14:creationId xmlns:p14="http://schemas.microsoft.com/office/powerpoint/2010/main" val="59428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32</a:t>
            </a:fld>
            <a:endParaRPr lang="en-US"/>
          </a:p>
        </p:txBody>
      </p:sp>
    </p:spTree>
    <p:extLst>
      <p:ext uri="{BB962C8B-B14F-4D97-AF65-F5344CB8AC3E}">
        <p14:creationId xmlns:p14="http://schemas.microsoft.com/office/powerpoint/2010/main" val="473589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33</a:t>
            </a:fld>
            <a:endParaRPr lang="en-US"/>
          </a:p>
        </p:txBody>
      </p:sp>
    </p:spTree>
    <p:extLst>
      <p:ext uri="{BB962C8B-B14F-4D97-AF65-F5344CB8AC3E}">
        <p14:creationId xmlns:p14="http://schemas.microsoft.com/office/powerpoint/2010/main" val="314040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86C6382A-37F9-49F2-A650-7BB1DADCBE70}" type="slidenum">
              <a:rPr lang="en-US"/>
              <a:t>34</a:t>
            </a:fld>
            <a:endParaRPr lang="en-US"/>
          </a:p>
        </p:txBody>
      </p:sp>
    </p:spTree>
    <p:extLst>
      <p:ext uri="{BB962C8B-B14F-4D97-AF65-F5344CB8AC3E}">
        <p14:creationId xmlns:p14="http://schemas.microsoft.com/office/powerpoint/2010/main" val="113393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12/31/23</a:t>
            </a:fld>
            <a:endParaRPr lang="en-US"/>
          </a:p>
        </p:txBody>
      </p:sp>
      <p:sp>
        <p:nvSpPr>
          <p:cNvPr id="6" name="Holder 6"/>
          <p:cNvSpPr>
            <a:spLocks noGrp="1"/>
          </p:cNvSpPr>
          <p:nvPr>
            <p:ph type="sldNum" sz="quarter" idx="7"/>
          </p:nvPr>
        </p:nvSpPr>
        <p:spPr/>
        <p:txBody>
          <a:bodyPr lIns="0" tIns="0" rIns="0" bIns="0"/>
          <a:lstStyle>
            <a:lvl1pPr>
              <a:defRPr sz="1800" b="0" i="0">
                <a:solidFill>
                  <a:srgbClr val="888888"/>
                </a:solidFill>
                <a:latin typeface="Segoe UI"/>
                <a:cs typeface="Segoe UI"/>
              </a:defRPr>
            </a:lvl1pPr>
          </a:lstStyle>
          <a:p>
            <a:pPr marL="38100">
              <a:lnSpc>
                <a:spcPct val="100000"/>
              </a:lnSpc>
              <a:spcBef>
                <a:spcPts val="244"/>
              </a:spcBef>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tx1"/>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2400" b="1" i="0">
                <a:solidFill>
                  <a:srgbClr val="006FC0"/>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12/31/23</a:t>
            </a:fld>
            <a:endParaRPr lang="en-US"/>
          </a:p>
        </p:txBody>
      </p:sp>
      <p:sp>
        <p:nvSpPr>
          <p:cNvPr id="6" name="Holder 6"/>
          <p:cNvSpPr>
            <a:spLocks noGrp="1"/>
          </p:cNvSpPr>
          <p:nvPr>
            <p:ph type="sldNum" sz="quarter" idx="7"/>
          </p:nvPr>
        </p:nvSpPr>
        <p:spPr/>
        <p:txBody>
          <a:bodyPr lIns="0" tIns="0" rIns="0" bIns="0"/>
          <a:lstStyle>
            <a:lvl1pPr>
              <a:defRPr sz="1800" b="0" i="0">
                <a:solidFill>
                  <a:srgbClr val="888888"/>
                </a:solidFill>
                <a:latin typeface="Segoe UI"/>
                <a:cs typeface="Segoe UI"/>
              </a:defRPr>
            </a:lvl1pPr>
          </a:lstStyle>
          <a:p>
            <a:pPr marL="38100">
              <a:lnSpc>
                <a:spcPct val="100000"/>
              </a:lnSpc>
              <a:spcBef>
                <a:spcPts val="244"/>
              </a:spcBef>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12/31/23</a:t>
            </a:fld>
            <a:endParaRPr lang="en-US"/>
          </a:p>
        </p:txBody>
      </p:sp>
      <p:sp>
        <p:nvSpPr>
          <p:cNvPr id="7" name="Holder 7"/>
          <p:cNvSpPr>
            <a:spLocks noGrp="1"/>
          </p:cNvSpPr>
          <p:nvPr>
            <p:ph type="sldNum" sz="quarter" idx="7"/>
          </p:nvPr>
        </p:nvSpPr>
        <p:spPr/>
        <p:txBody>
          <a:bodyPr lIns="0" tIns="0" rIns="0" bIns="0"/>
          <a:lstStyle>
            <a:lvl1pPr>
              <a:defRPr sz="1800" b="0" i="0">
                <a:solidFill>
                  <a:srgbClr val="888888"/>
                </a:solidFill>
                <a:latin typeface="Segoe UI"/>
                <a:cs typeface="Segoe UI"/>
              </a:defRPr>
            </a:lvl1pPr>
          </a:lstStyle>
          <a:p>
            <a:pPr marL="38100">
              <a:lnSpc>
                <a:spcPct val="100000"/>
              </a:lnSpc>
              <a:spcBef>
                <a:spcPts val="244"/>
              </a:spcBef>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741045" cy="934719"/>
          </a:xfrm>
          <a:custGeom>
            <a:avLst/>
            <a:gdLst/>
            <a:ahLst/>
            <a:cxnLst/>
            <a:rect l="l" t="t" r="r" b="b"/>
            <a:pathLst>
              <a:path w="741045" h="934719">
                <a:moveTo>
                  <a:pt x="0" y="934212"/>
                </a:moveTo>
                <a:lnTo>
                  <a:pt x="740664" y="934212"/>
                </a:lnTo>
                <a:lnTo>
                  <a:pt x="740664" y="0"/>
                </a:lnTo>
                <a:lnTo>
                  <a:pt x="0" y="0"/>
                </a:lnTo>
                <a:lnTo>
                  <a:pt x="0" y="934212"/>
                </a:lnTo>
                <a:close/>
              </a:path>
            </a:pathLst>
          </a:custGeom>
          <a:solidFill>
            <a:srgbClr val="E7E6E6"/>
          </a:solidFill>
        </p:spPr>
        <p:txBody>
          <a:bodyPr wrap="square" lIns="0" tIns="0" rIns="0" bIns="0" rtlCol="0"/>
          <a:lstStyle/>
          <a:p>
            <a:endParaRPr/>
          </a:p>
        </p:txBody>
      </p:sp>
      <p:sp>
        <p:nvSpPr>
          <p:cNvPr id="17" name="bg object 17"/>
          <p:cNvSpPr/>
          <p:nvPr/>
        </p:nvSpPr>
        <p:spPr>
          <a:xfrm>
            <a:off x="1296924" y="0"/>
            <a:ext cx="10895330" cy="934719"/>
          </a:xfrm>
          <a:custGeom>
            <a:avLst/>
            <a:gdLst/>
            <a:ahLst/>
            <a:cxnLst/>
            <a:rect l="l" t="t" r="r" b="b"/>
            <a:pathLst>
              <a:path w="10895330" h="934719">
                <a:moveTo>
                  <a:pt x="0" y="934212"/>
                </a:moveTo>
                <a:lnTo>
                  <a:pt x="10895076" y="934212"/>
                </a:lnTo>
                <a:lnTo>
                  <a:pt x="10895076" y="0"/>
                </a:lnTo>
                <a:lnTo>
                  <a:pt x="0" y="0"/>
                </a:lnTo>
                <a:lnTo>
                  <a:pt x="0" y="934212"/>
                </a:lnTo>
                <a:close/>
              </a:path>
            </a:pathLst>
          </a:custGeom>
          <a:solidFill>
            <a:srgbClr val="E7E6E6"/>
          </a:solidFill>
        </p:spPr>
        <p:txBody>
          <a:bodyPr wrap="square" lIns="0" tIns="0" rIns="0" bIns="0" rtlCol="0"/>
          <a:lstStyle/>
          <a:p>
            <a:endParaRPr/>
          </a:p>
        </p:txBody>
      </p:sp>
      <p:sp>
        <p:nvSpPr>
          <p:cNvPr id="18" name="bg object 18"/>
          <p:cNvSpPr/>
          <p:nvPr/>
        </p:nvSpPr>
        <p:spPr>
          <a:xfrm>
            <a:off x="1565148"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19" name="bg object 19"/>
          <p:cNvSpPr/>
          <p:nvPr/>
        </p:nvSpPr>
        <p:spPr>
          <a:xfrm>
            <a:off x="2444496" y="844296"/>
            <a:ext cx="881380" cy="90170"/>
          </a:xfrm>
          <a:custGeom>
            <a:avLst/>
            <a:gdLst/>
            <a:ahLst/>
            <a:cxnLst/>
            <a:rect l="l" t="t" r="r" b="b"/>
            <a:pathLst>
              <a:path w="881379" h="90169">
                <a:moveTo>
                  <a:pt x="880871" y="0"/>
                </a:moveTo>
                <a:lnTo>
                  <a:pt x="0" y="0"/>
                </a:lnTo>
                <a:lnTo>
                  <a:pt x="0" y="89915"/>
                </a:lnTo>
                <a:lnTo>
                  <a:pt x="880871" y="89915"/>
                </a:lnTo>
                <a:lnTo>
                  <a:pt x="880871" y="0"/>
                </a:lnTo>
                <a:close/>
              </a:path>
            </a:pathLst>
          </a:custGeom>
          <a:solidFill>
            <a:srgbClr val="1763F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tx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12/31/23</a:t>
            </a:fld>
            <a:endParaRPr lang="en-US"/>
          </a:p>
        </p:txBody>
      </p:sp>
      <p:sp>
        <p:nvSpPr>
          <p:cNvPr id="5" name="Holder 5"/>
          <p:cNvSpPr>
            <a:spLocks noGrp="1"/>
          </p:cNvSpPr>
          <p:nvPr>
            <p:ph type="sldNum" sz="quarter" idx="7"/>
          </p:nvPr>
        </p:nvSpPr>
        <p:spPr/>
        <p:txBody>
          <a:bodyPr lIns="0" tIns="0" rIns="0" bIns="0"/>
          <a:lstStyle>
            <a:lvl1pPr>
              <a:defRPr sz="1800" b="0" i="0">
                <a:solidFill>
                  <a:srgbClr val="888888"/>
                </a:solidFill>
                <a:latin typeface="Segoe UI"/>
                <a:cs typeface="Segoe UI"/>
              </a:defRPr>
            </a:lvl1pPr>
          </a:lstStyle>
          <a:p>
            <a:pPr marL="38100">
              <a:lnSpc>
                <a:spcPct val="100000"/>
              </a:lnSpc>
              <a:spcBef>
                <a:spcPts val="244"/>
              </a:spcBef>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12/31/23</a:t>
            </a:fld>
            <a:endParaRPr lang="en-US"/>
          </a:p>
        </p:txBody>
      </p:sp>
      <p:sp>
        <p:nvSpPr>
          <p:cNvPr id="4" name="Holder 4"/>
          <p:cNvSpPr>
            <a:spLocks noGrp="1"/>
          </p:cNvSpPr>
          <p:nvPr>
            <p:ph type="sldNum" sz="quarter" idx="7"/>
          </p:nvPr>
        </p:nvSpPr>
        <p:spPr/>
        <p:txBody>
          <a:bodyPr lIns="0" tIns="0" rIns="0" bIns="0"/>
          <a:lstStyle>
            <a:lvl1pPr>
              <a:defRPr sz="1800" b="0" i="0">
                <a:solidFill>
                  <a:srgbClr val="888888"/>
                </a:solidFill>
                <a:latin typeface="Segoe UI"/>
                <a:cs typeface="Segoe UI"/>
              </a:defRPr>
            </a:lvl1pPr>
          </a:lstStyle>
          <a:p>
            <a:pPr marL="38100">
              <a:lnSpc>
                <a:spcPct val="100000"/>
              </a:lnSpc>
              <a:spcBef>
                <a:spcPts val="244"/>
              </a:spcBef>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35473" y="2934665"/>
            <a:ext cx="2321052" cy="940435"/>
          </a:xfrm>
          <a:prstGeom prst="rect">
            <a:avLst/>
          </a:prstGeom>
        </p:spPr>
        <p:txBody>
          <a:bodyPr wrap="square" lIns="0" tIns="0" rIns="0" bIns="0">
            <a:spAutoFit/>
          </a:bodyPr>
          <a:lstStyle>
            <a:lvl1pPr>
              <a:defRPr sz="6000" b="1" i="0">
                <a:solidFill>
                  <a:schemeClr val="tx1"/>
                </a:solidFill>
                <a:latin typeface="Segoe UI"/>
                <a:cs typeface="Segoe UI"/>
              </a:defRPr>
            </a:lvl1pPr>
          </a:lstStyle>
          <a:p>
            <a:endParaRPr/>
          </a:p>
        </p:txBody>
      </p:sp>
      <p:sp>
        <p:nvSpPr>
          <p:cNvPr id="3" name="Holder 3"/>
          <p:cNvSpPr>
            <a:spLocks noGrp="1"/>
          </p:cNvSpPr>
          <p:nvPr>
            <p:ph type="body" idx="1"/>
          </p:nvPr>
        </p:nvSpPr>
        <p:spPr>
          <a:xfrm>
            <a:off x="898524" y="1738376"/>
            <a:ext cx="10394950" cy="3319779"/>
          </a:xfrm>
          <a:prstGeom prst="rect">
            <a:avLst/>
          </a:prstGeom>
        </p:spPr>
        <p:txBody>
          <a:bodyPr wrap="square" lIns="0" tIns="0" rIns="0" bIns="0">
            <a:spAutoFit/>
          </a:bodyPr>
          <a:lstStyle>
            <a:lvl1pPr>
              <a:defRPr sz="2400" b="1" i="0">
                <a:solidFill>
                  <a:srgbClr val="006FC0"/>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12/31/23</a:t>
            </a:fld>
            <a:endParaRPr lang="en-US"/>
          </a:p>
        </p:txBody>
      </p:sp>
      <p:sp>
        <p:nvSpPr>
          <p:cNvPr id="6" name="Holder 6"/>
          <p:cNvSpPr>
            <a:spLocks noGrp="1"/>
          </p:cNvSpPr>
          <p:nvPr>
            <p:ph type="sldNum" sz="quarter" idx="7"/>
          </p:nvPr>
        </p:nvSpPr>
        <p:spPr>
          <a:xfrm>
            <a:off x="10977371" y="6502276"/>
            <a:ext cx="323215" cy="330200"/>
          </a:xfrm>
          <a:prstGeom prst="rect">
            <a:avLst/>
          </a:prstGeom>
        </p:spPr>
        <p:txBody>
          <a:bodyPr wrap="square" lIns="0" tIns="0" rIns="0" bIns="0">
            <a:spAutoFit/>
          </a:bodyPr>
          <a:lstStyle>
            <a:lvl1pPr>
              <a:defRPr sz="1800" b="0" i="0">
                <a:solidFill>
                  <a:srgbClr val="888888"/>
                </a:solidFill>
                <a:latin typeface="Segoe UI"/>
                <a:cs typeface="Segoe UI"/>
              </a:defRPr>
            </a:lvl1pPr>
          </a:lstStyle>
          <a:p>
            <a:pPr marL="38100">
              <a:lnSpc>
                <a:spcPct val="100000"/>
              </a:lnSpc>
              <a:spcBef>
                <a:spcPts val="244"/>
              </a:spcBef>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ocodataset.org/#format-dat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7000" y="2399615"/>
            <a:ext cx="8874711" cy="1256113"/>
          </a:xfrm>
          <a:prstGeom prst="rect">
            <a:avLst/>
          </a:prstGeom>
        </p:spPr>
        <p:txBody>
          <a:bodyPr vert="horz" wrap="square" lIns="0" tIns="12065" rIns="0" bIns="0" rtlCol="0" anchor="t">
            <a:spAutoFit/>
          </a:bodyPr>
          <a:lstStyle/>
          <a:p>
            <a:pPr marL="12700" marR="5080">
              <a:spcBef>
                <a:spcPts val="95"/>
              </a:spcBef>
            </a:pPr>
            <a:r>
              <a:rPr lang="vi-VN" sz="4000" b="1" spc="-10" dirty="0">
                <a:solidFill>
                  <a:srgbClr val="1763FB"/>
                </a:solidFill>
                <a:latin typeface="Segoe UI"/>
                <a:cs typeface="Segoe UI"/>
              </a:rPr>
              <a:t>S</a:t>
            </a:r>
            <a:r>
              <a:rPr lang="en-US" sz="4000" b="1" spc="-10" dirty="0" err="1">
                <a:solidFill>
                  <a:srgbClr val="1763FB"/>
                </a:solidFill>
                <a:latin typeface="Segoe UI"/>
                <a:cs typeface="Segoe UI"/>
              </a:rPr>
              <a:t>cen</a:t>
            </a:r>
            <a:r>
              <a:rPr lang="vi-VN" sz="4000" b="1" spc="-10" dirty="0">
                <a:solidFill>
                  <a:srgbClr val="1763FB"/>
                </a:solidFill>
                <a:latin typeface="Segoe UI"/>
                <a:cs typeface="Segoe UI"/>
              </a:rPr>
              <a:t>e </a:t>
            </a:r>
            <a:r>
              <a:rPr lang="vi-VN" sz="4000" b="1" spc="-10" dirty="0" err="1">
                <a:solidFill>
                  <a:srgbClr val="1763FB"/>
                </a:solidFill>
                <a:latin typeface="Segoe UI"/>
                <a:cs typeface="Segoe UI"/>
              </a:rPr>
              <a:t>Text</a:t>
            </a:r>
            <a:r>
              <a:rPr lang="vi-VN" sz="4000" b="1" spc="-10" dirty="0">
                <a:solidFill>
                  <a:srgbClr val="1763FB"/>
                </a:solidFill>
                <a:latin typeface="Segoe UI"/>
                <a:cs typeface="Segoe UI"/>
              </a:rPr>
              <a:t> </a:t>
            </a:r>
            <a:r>
              <a:rPr lang="vi-VN" sz="4000" b="1" spc="-10" dirty="0" err="1">
                <a:solidFill>
                  <a:srgbClr val="1763FB"/>
                </a:solidFill>
                <a:latin typeface="Segoe UI"/>
                <a:cs typeface="Segoe UI"/>
              </a:rPr>
              <a:t>detection</a:t>
            </a:r>
            <a:r>
              <a:rPr lang="vi-VN" sz="4000" b="1" spc="-10" dirty="0">
                <a:solidFill>
                  <a:srgbClr val="1763FB"/>
                </a:solidFill>
                <a:latin typeface="Segoe UI"/>
                <a:cs typeface="Segoe UI"/>
              </a:rPr>
              <a:t> </a:t>
            </a:r>
            <a:r>
              <a:rPr lang="vi-VN" sz="4000" b="1" spc="-10" dirty="0" err="1">
                <a:solidFill>
                  <a:srgbClr val="1763FB"/>
                </a:solidFill>
                <a:latin typeface="Segoe UI"/>
                <a:cs typeface="Segoe UI"/>
              </a:rPr>
              <a:t>and</a:t>
            </a:r>
            <a:r>
              <a:rPr lang="vi-VN" sz="4000" b="1" spc="-10" dirty="0">
                <a:solidFill>
                  <a:srgbClr val="1763FB"/>
                </a:solidFill>
                <a:latin typeface="Segoe UI"/>
                <a:cs typeface="Segoe UI"/>
              </a:rPr>
              <a:t> </a:t>
            </a:r>
            <a:r>
              <a:rPr lang="vi-VN" sz="4000" b="1" spc="-10" dirty="0" err="1">
                <a:solidFill>
                  <a:srgbClr val="1763FB"/>
                </a:solidFill>
                <a:latin typeface="Segoe UI"/>
                <a:cs typeface="Segoe UI"/>
              </a:rPr>
              <a:t>recognition</a:t>
            </a:r>
            <a:endParaRPr lang="vi-VN" sz="4000" b="1" spc="-10" dirty="0">
              <a:solidFill>
                <a:srgbClr val="1763FB"/>
              </a:solidFill>
              <a:latin typeface="Segoe UI"/>
              <a:cs typeface="Segoe UI"/>
            </a:endParaRPr>
          </a:p>
          <a:p>
            <a:pPr marL="12700" marR="5080">
              <a:spcBef>
                <a:spcPts val="95"/>
              </a:spcBef>
            </a:pPr>
            <a:endParaRPr lang="vi-VN" sz="4000" b="1" spc="-10" dirty="0">
              <a:solidFill>
                <a:srgbClr val="1763FB"/>
              </a:solidFill>
              <a:latin typeface="Segoe UI"/>
              <a:cs typeface="Segoe UI"/>
            </a:endParaRPr>
          </a:p>
        </p:txBody>
      </p:sp>
      <p:sp>
        <p:nvSpPr>
          <p:cNvPr id="3" name="object 3"/>
          <p:cNvSpPr txBox="1">
            <a:spLocks noGrp="1"/>
          </p:cNvSpPr>
          <p:nvPr>
            <p:ph type="title"/>
          </p:nvPr>
        </p:nvSpPr>
        <p:spPr>
          <a:xfrm>
            <a:off x="1397000" y="1768220"/>
            <a:ext cx="8001634" cy="452120"/>
          </a:xfrm>
          <a:prstGeom prst="rect">
            <a:avLst/>
          </a:prstGeom>
        </p:spPr>
        <p:txBody>
          <a:bodyPr vert="horz" wrap="square" lIns="0" tIns="12065" rIns="0" bIns="0" rtlCol="0" anchor="t">
            <a:spAutoFit/>
          </a:bodyPr>
          <a:lstStyle/>
          <a:p>
            <a:pPr marL="12700">
              <a:spcBef>
                <a:spcPts val="95"/>
              </a:spcBef>
            </a:pPr>
            <a:r>
              <a:rPr lang="vi-VN" sz="2800" spc="-5"/>
              <a:t>CS406: Xử Lý Ảnh Và Ứng Dụng</a:t>
            </a:r>
            <a:endParaRPr sz="2800"/>
          </a:p>
        </p:txBody>
      </p:sp>
      <p:sp>
        <p:nvSpPr>
          <p:cNvPr id="4" name="object 4"/>
          <p:cNvSpPr txBox="1"/>
          <p:nvPr/>
        </p:nvSpPr>
        <p:spPr>
          <a:xfrm>
            <a:off x="0" y="0"/>
            <a:ext cx="12192000" cy="844550"/>
          </a:xfrm>
          <a:prstGeom prst="rect">
            <a:avLst/>
          </a:prstGeom>
        </p:spPr>
        <p:txBody>
          <a:bodyPr vert="horz" wrap="square" lIns="0" tIns="635" rIns="0" bIns="0" rtlCol="0">
            <a:spAutoFit/>
          </a:bodyPr>
          <a:lstStyle/>
          <a:p>
            <a:pPr>
              <a:lnSpc>
                <a:spcPct val="100000"/>
              </a:lnSpc>
              <a:spcBef>
                <a:spcPts val="5"/>
              </a:spcBef>
            </a:pPr>
            <a:endParaRPr sz="3300">
              <a:latin typeface="Times New Roman"/>
              <a:cs typeface="Times New Roman"/>
            </a:endParaRPr>
          </a:p>
          <a:p>
            <a:pPr marL="596900">
              <a:lnSpc>
                <a:spcPct val="100000"/>
              </a:lnSpc>
            </a:pPr>
            <a:r>
              <a:rPr sz="2000" b="1">
                <a:latin typeface="Segoe UI"/>
                <a:cs typeface="Segoe UI"/>
              </a:rPr>
              <a:t>TRƯỜNG</a:t>
            </a:r>
            <a:r>
              <a:rPr sz="2000" b="1" spc="-50">
                <a:latin typeface="Segoe UI"/>
                <a:cs typeface="Segoe UI"/>
              </a:rPr>
              <a:t> </a:t>
            </a:r>
            <a:r>
              <a:rPr sz="2000" b="1" spc="-5">
                <a:latin typeface="Segoe UI"/>
                <a:cs typeface="Segoe UI"/>
              </a:rPr>
              <a:t>ĐẠI</a:t>
            </a:r>
            <a:r>
              <a:rPr sz="2000" b="1">
                <a:latin typeface="Segoe UI"/>
                <a:cs typeface="Segoe UI"/>
              </a:rPr>
              <a:t> HỌC</a:t>
            </a:r>
            <a:r>
              <a:rPr sz="2000" b="1" spc="-15">
                <a:latin typeface="Segoe UI"/>
                <a:cs typeface="Segoe UI"/>
              </a:rPr>
              <a:t> CÔNG </a:t>
            </a:r>
            <a:r>
              <a:rPr sz="2000" b="1" spc="-5">
                <a:latin typeface="Segoe UI"/>
                <a:cs typeface="Segoe UI"/>
              </a:rPr>
              <a:t>NGHỆ</a:t>
            </a:r>
            <a:r>
              <a:rPr sz="2000" b="1" spc="-25">
                <a:latin typeface="Segoe UI"/>
                <a:cs typeface="Segoe UI"/>
              </a:rPr>
              <a:t> </a:t>
            </a:r>
            <a:r>
              <a:rPr sz="2000" b="1">
                <a:latin typeface="Segoe UI"/>
                <a:cs typeface="Segoe UI"/>
              </a:rPr>
              <a:t>THÔNG</a:t>
            </a:r>
            <a:r>
              <a:rPr sz="2000" b="1" spc="-30">
                <a:latin typeface="Segoe UI"/>
                <a:cs typeface="Segoe UI"/>
              </a:rPr>
              <a:t> </a:t>
            </a:r>
            <a:r>
              <a:rPr sz="2000" b="1">
                <a:latin typeface="Segoe UI"/>
                <a:cs typeface="Segoe UI"/>
              </a:rPr>
              <a:t>TIN</a:t>
            </a:r>
            <a:endParaRPr sz="2000">
              <a:latin typeface="Segoe UI"/>
              <a:cs typeface="Segoe UI"/>
            </a:endParaRPr>
          </a:p>
        </p:txBody>
      </p:sp>
      <p:grpSp>
        <p:nvGrpSpPr>
          <p:cNvPr id="5" name="object 5"/>
          <p:cNvGrpSpPr/>
          <p:nvPr/>
        </p:nvGrpSpPr>
        <p:grpSpPr>
          <a:xfrm>
            <a:off x="1565147" y="169163"/>
            <a:ext cx="10346690" cy="765175"/>
            <a:chOff x="1565147" y="169163"/>
            <a:chExt cx="10346690" cy="765175"/>
          </a:xfrm>
        </p:grpSpPr>
        <p:pic>
          <p:nvPicPr>
            <p:cNvPr id="6" name="object 6"/>
            <p:cNvPicPr/>
            <p:nvPr/>
          </p:nvPicPr>
          <p:blipFill>
            <a:blip r:embed="rId2" cstate="print"/>
            <a:stretch>
              <a:fillRect/>
            </a:stretch>
          </p:blipFill>
          <p:spPr>
            <a:xfrm>
              <a:off x="11173967" y="169163"/>
              <a:ext cx="737616" cy="595883"/>
            </a:xfrm>
            <a:prstGeom prst="rect">
              <a:avLst/>
            </a:prstGeom>
          </p:spPr>
        </p:pic>
        <p:sp>
          <p:nvSpPr>
            <p:cNvPr id="7" name="object 7"/>
            <p:cNvSpPr/>
            <p:nvPr/>
          </p:nvSpPr>
          <p:spPr>
            <a:xfrm>
              <a:off x="1565147" y="844295"/>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8" name="object 8"/>
            <p:cNvSpPr/>
            <p:nvPr/>
          </p:nvSpPr>
          <p:spPr>
            <a:xfrm>
              <a:off x="2444495" y="844295"/>
              <a:ext cx="881380" cy="90170"/>
            </a:xfrm>
            <a:custGeom>
              <a:avLst/>
              <a:gdLst/>
              <a:ahLst/>
              <a:cxnLst/>
              <a:rect l="l" t="t" r="r" b="b"/>
              <a:pathLst>
                <a:path w="881379" h="90169">
                  <a:moveTo>
                    <a:pt x="880871" y="0"/>
                  </a:moveTo>
                  <a:lnTo>
                    <a:pt x="0" y="0"/>
                  </a:lnTo>
                  <a:lnTo>
                    <a:pt x="0" y="89915"/>
                  </a:lnTo>
                  <a:lnTo>
                    <a:pt x="880871" y="89915"/>
                  </a:lnTo>
                  <a:lnTo>
                    <a:pt x="880871" y="0"/>
                  </a:lnTo>
                  <a:close/>
                </a:path>
              </a:pathLst>
            </a:custGeom>
            <a:solidFill>
              <a:srgbClr val="1763FB"/>
            </a:solidFill>
          </p:spPr>
          <p:txBody>
            <a:bodyPr wrap="square" lIns="0" tIns="0" rIns="0" bIns="0" rtlCol="0"/>
            <a:lstStyle/>
            <a:p>
              <a:endParaRPr/>
            </a:p>
          </p:txBody>
        </p:sp>
      </p:grpSp>
      <p:grpSp>
        <p:nvGrpSpPr>
          <p:cNvPr id="9" name="object 9"/>
          <p:cNvGrpSpPr/>
          <p:nvPr/>
        </p:nvGrpSpPr>
        <p:grpSpPr>
          <a:xfrm>
            <a:off x="1467455" y="3857244"/>
            <a:ext cx="4669692" cy="90170"/>
            <a:chOff x="1467455" y="3857244"/>
            <a:chExt cx="4669692" cy="90170"/>
          </a:xfrm>
        </p:grpSpPr>
        <p:sp>
          <p:nvSpPr>
            <p:cNvPr id="10" name="object 10"/>
            <p:cNvSpPr/>
            <p:nvPr/>
          </p:nvSpPr>
          <p:spPr>
            <a:xfrm>
              <a:off x="3851147" y="3857244"/>
              <a:ext cx="2286000" cy="90170"/>
            </a:xfrm>
            <a:custGeom>
              <a:avLst/>
              <a:gdLst/>
              <a:ahLst/>
              <a:cxnLst/>
              <a:rect l="l" t="t" r="r" b="b"/>
              <a:pathLst>
                <a:path w="2286000" h="90170">
                  <a:moveTo>
                    <a:pt x="2286000" y="0"/>
                  </a:moveTo>
                  <a:lnTo>
                    <a:pt x="0" y="0"/>
                  </a:lnTo>
                  <a:lnTo>
                    <a:pt x="0" y="89915"/>
                  </a:lnTo>
                  <a:lnTo>
                    <a:pt x="2286000" y="89915"/>
                  </a:lnTo>
                  <a:lnTo>
                    <a:pt x="2286000" y="0"/>
                  </a:lnTo>
                  <a:close/>
                </a:path>
              </a:pathLst>
            </a:custGeom>
            <a:solidFill>
              <a:srgbClr val="7E7E7E"/>
            </a:solidFill>
          </p:spPr>
          <p:txBody>
            <a:bodyPr wrap="square" lIns="0" tIns="0" rIns="0" bIns="0" rtlCol="0"/>
            <a:lstStyle/>
            <a:p>
              <a:endParaRPr/>
            </a:p>
          </p:txBody>
        </p:sp>
        <p:sp>
          <p:nvSpPr>
            <p:cNvPr id="11" name="object 11"/>
            <p:cNvSpPr/>
            <p:nvPr/>
          </p:nvSpPr>
          <p:spPr>
            <a:xfrm>
              <a:off x="1467455" y="3857244"/>
              <a:ext cx="2286000" cy="90170"/>
            </a:xfrm>
            <a:custGeom>
              <a:avLst/>
              <a:gdLst/>
              <a:ahLst/>
              <a:cxnLst/>
              <a:rect l="l" t="t" r="r" b="b"/>
              <a:pathLst>
                <a:path w="2286000" h="90170">
                  <a:moveTo>
                    <a:pt x="2286000" y="0"/>
                  </a:moveTo>
                  <a:lnTo>
                    <a:pt x="0" y="0"/>
                  </a:lnTo>
                  <a:lnTo>
                    <a:pt x="0" y="89915"/>
                  </a:lnTo>
                  <a:lnTo>
                    <a:pt x="2286000" y="89915"/>
                  </a:lnTo>
                  <a:lnTo>
                    <a:pt x="2286000" y="0"/>
                  </a:lnTo>
                  <a:close/>
                </a:path>
              </a:pathLst>
            </a:custGeom>
            <a:solidFill>
              <a:srgbClr val="1763FB"/>
            </a:solidFill>
          </p:spPr>
          <p:txBody>
            <a:bodyPr wrap="square" lIns="0" tIns="0" rIns="0" bIns="0" rtlCol="0"/>
            <a:lstStyle/>
            <a:p>
              <a:endParaRPr/>
            </a:p>
          </p:txBody>
        </p:sp>
      </p:grpSp>
      <p:sp>
        <p:nvSpPr>
          <p:cNvPr id="12" name="object 12"/>
          <p:cNvSpPr txBox="1"/>
          <p:nvPr/>
        </p:nvSpPr>
        <p:spPr>
          <a:xfrm>
            <a:off x="1397000" y="3906445"/>
            <a:ext cx="5232400" cy="2315377"/>
          </a:xfrm>
          <a:prstGeom prst="rect">
            <a:avLst/>
          </a:prstGeom>
        </p:spPr>
        <p:txBody>
          <a:bodyPr vert="horz" wrap="square" lIns="0" tIns="220345" rIns="0" bIns="0" rtlCol="0" anchor="t">
            <a:spAutoFit/>
          </a:bodyPr>
          <a:lstStyle/>
          <a:p>
            <a:pPr marL="12700">
              <a:spcBef>
                <a:spcPts val="1735"/>
              </a:spcBef>
            </a:pPr>
            <a:r>
              <a:rPr sz="2400" b="1" spc="-10" dirty="0">
                <a:latin typeface="Segoe UI"/>
                <a:cs typeface="Segoe UI"/>
              </a:rPr>
              <a:t>GVHD:</a:t>
            </a:r>
            <a:r>
              <a:rPr lang="vi-VN" sz="2400" b="1" spc="-15" dirty="0">
                <a:latin typeface="Segoe UI"/>
                <a:cs typeface="Segoe UI"/>
              </a:rPr>
              <a:t> Cáp Phạm Đình Thăng</a:t>
            </a:r>
            <a:endParaRPr lang="vi-VN" sz="2400" b="1" spc="-5" dirty="0">
              <a:latin typeface="Segoe UI"/>
              <a:cs typeface="Segoe UI"/>
            </a:endParaRPr>
          </a:p>
          <a:p>
            <a:pPr marL="12700">
              <a:spcBef>
                <a:spcPts val="1230"/>
              </a:spcBef>
            </a:pPr>
            <a:r>
              <a:rPr lang="vi-VN" b="1" spc="-5" dirty="0">
                <a:solidFill>
                  <a:srgbClr val="1763FB"/>
                </a:solidFill>
                <a:latin typeface="Segoe UI"/>
                <a:cs typeface="Segoe UI"/>
              </a:rPr>
              <a:t>Đoàn Nhật Sang - 21522542</a:t>
            </a:r>
          </a:p>
          <a:p>
            <a:pPr marL="12700">
              <a:spcBef>
                <a:spcPts val="1230"/>
              </a:spcBef>
            </a:pPr>
            <a:r>
              <a:rPr lang="vi-VN" b="1" spc="-5" dirty="0">
                <a:solidFill>
                  <a:srgbClr val="1763FB"/>
                </a:solidFill>
                <a:latin typeface="Segoe UI"/>
                <a:cs typeface="Segoe UI"/>
              </a:rPr>
              <a:t>Trương Văn Khải - 21520274</a:t>
            </a:r>
          </a:p>
          <a:p>
            <a:pPr marL="12700">
              <a:spcBef>
                <a:spcPts val="1230"/>
              </a:spcBef>
            </a:pPr>
            <a:r>
              <a:rPr lang="vi-VN" b="1" spc="-5" dirty="0">
                <a:solidFill>
                  <a:srgbClr val="1763FB"/>
                </a:solidFill>
                <a:latin typeface="Segoe UI"/>
                <a:cs typeface="Segoe UI"/>
              </a:rPr>
              <a:t>Lê Ngô Minh Đức - 21520195</a:t>
            </a:r>
          </a:p>
          <a:p>
            <a:pPr marL="12700">
              <a:spcBef>
                <a:spcPts val="1230"/>
              </a:spcBef>
            </a:pPr>
            <a:r>
              <a:rPr lang="vi-VN" b="1" spc="-5" dirty="0">
                <a:solidFill>
                  <a:srgbClr val="1763FB"/>
                </a:solidFill>
                <a:latin typeface="Segoe UI"/>
                <a:cs typeface="Segoe UI"/>
              </a:rPr>
              <a:t>Đặng Phước Sang - 21521377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20">
                <a:latin typeface="Segoe UI"/>
                <a:cs typeface="Segoe UI"/>
              </a:rPr>
              <a:t> </a:t>
            </a:r>
            <a:r>
              <a:rPr sz="2000" b="1">
                <a:latin typeface="Segoe UI"/>
                <a:cs typeface="Segoe UI"/>
              </a:rPr>
              <a:t>TÀI</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p:nvPr/>
        </p:nvSpPr>
        <p:spPr>
          <a:xfrm>
            <a:off x="1443793" y="1463556"/>
            <a:ext cx="9963345" cy="1905650"/>
          </a:xfrm>
          <a:prstGeom prst="rect">
            <a:avLst/>
          </a:prstGeom>
        </p:spPr>
        <p:txBody>
          <a:bodyPr vert="horz" wrap="square" lIns="0" tIns="12700" rIns="0" bIns="0" rtlCol="0" anchor="t">
            <a:spAutoFit/>
          </a:bodyPr>
          <a:lstStyle/>
          <a:p>
            <a:pPr marL="81280">
              <a:spcBef>
                <a:spcPts val="100"/>
              </a:spcBef>
            </a:pPr>
            <a:r>
              <a:rPr lang="vi-VN" sz="2400">
                <a:solidFill>
                  <a:srgbClr val="006FC0"/>
                </a:solidFill>
                <a:latin typeface="Times New Roman"/>
                <a:ea typeface="Calibri"/>
                <a:cs typeface="Segoe UI"/>
              </a:rPr>
              <a:t>Mô tả bài toán</a:t>
            </a:r>
          </a:p>
          <a:p>
            <a:pPr marL="285750" indent="-285750">
              <a:buFont typeface="Calibri"/>
              <a:buChar char="-"/>
            </a:pPr>
            <a:r>
              <a:rPr lang="vi-VN" b="1" err="1">
                <a:latin typeface="Times New Roman"/>
                <a:ea typeface="Calibri"/>
                <a:cs typeface="Times New Roman"/>
              </a:rPr>
              <a:t>Input</a:t>
            </a:r>
            <a:r>
              <a:rPr lang="vi-VN" b="1">
                <a:latin typeface="Times New Roman"/>
                <a:ea typeface="Calibri"/>
                <a:cs typeface="Times New Roman"/>
              </a:rPr>
              <a:t>: </a:t>
            </a:r>
            <a:r>
              <a:rPr lang="vi-VN">
                <a:latin typeface="Times New Roman"/>
                <a:ea typeface="Calibri"/>
                <a:cs typeface="Times New Roman"/>
              </a:rPr>
              <a:t>Hình ảnh </a:t>
            </a:r>
            <a:r>
              <a:rPr lang="vi-VN" err="1">
                <a:latin typeface="Times New Roman"/>
                <a:ea typeface="Calibri"/>
                <a:cs typeface="Times New Roman"/>
              </a:rPr>
              <a:t>ngọại</a:t>
            </a:r>
            <a:r>
              <a:rPr lang="vi-VN">
                <a:latin typeface="Times New Roman"/>
                <a:ea typeface="Calibri"/>
                <a:cs typeface="Times New Roman"/>
              </a:rPr>
              <a:t> cảnh </a:t>
            </a:r>
          </a:p>
          <a:p>
            <a:pPr marL="285750" indent="-285750">
              <a:buFont typeface="Calibri"/>
              <a:buChar char="-"/>
            </a:pPr>
            <a:r>
              <a:rPr lang="vi-VN" b="1" err="1">
                <a:latin typeface="Times New Roman"/>
                <a:ea typeface="Calibri"/>
                <a:cs typeface="Times New Roman"/>
              </a:rPr>
              <a:t>Output</a:t>
            </a:r>
            <a:r>
              <a:rPr lang="vi-VN" b="1">
                <a:latin typeface="Times New Roman"/>
                <a:ea typeface="Calibri"/>
                <a:cs typeface="Times New Roman"/>
              </a:rPr>
              <a:t>:</a:t>
            </a:r>
            <a:r>
              <a:rPr lang="vi-VN">
                <a:latin typeface="Times New Roman"/>
                <a:ea typeface="Calibri"/>
                <a:cs typeface="Times New Roman"/>
              </a:rPr>
              <a:t> Các</a:t>
            </a:r>
            <a:r>
              <a:rPr lang="vi-VN" b="1">
                <a:latin typeface="Times New Roman"/>
                <a:ea typeface="Calibri"/>
                <a:cs typeface="Times New Roman"/>
              </a:rPr>
              <a:t> </a:t>
            </a:r>
            <a:r>
              <a:rPr lang="vi-VN" err="1">
                <a:latin typeface="Times New Roman"/>
                <a:ea typeface="Calibri"/>
                <a:cs typeface="Times New Roman"/>
              </a:rPr>
              <a:t>polygons</a:t>
            </a:r>
            <a:r>
              <a:rPr lang="vi-VN">
                <a:latin typeface="Times New Roman"/>
                <a:ea typeface="Calibri"/>
                <a:cs typeface="Times New Roman"/>
              </a:rPr>
              <a:t> (danh sách x, y của các điểm) xác định vùng chứa văn bản trong hình ảnh và chuỗi ký tự tương ứng.</a:t>
            </a:r>
          </a:p>
          <a:p>
            <a:pPr marL="285750" indent="-285750">
              <a:buFont typeface="Calibri"/>
              <a:buChar char="-"/>
            </a:pPr>
            <a:endParaRPr lang="vi-VN">
              <a:latin typeface="Times New Roman"/>
              <a:ea typeface="Calibri"/>
              <a:cs typeface="Times New Roman"/>
            </a:endParaRPr>
          </a:p>
          <a:p>
            <a:pPr marL="298450" marR="5080" indent="-285750">
              <a:lnSpc>
                <a:spcPct val="150100"/>
              </a:lnSpc>
              <a:spcBef>
                <a:spcPts val="370"/>
              </a:spcBef>
              <a:buFont typeface="Arial"/>
              <a:buChar char="•"/>
            </a:pPr>
            <a:endParaRPr lang="vi-VN">
              <a:latin typeface="Arial" panose="020B0604020202020204" pitchFamily="34" charset="0"/>
              <a:ea typeface="Calibri"/>
              <a:cs typeface="Arial" panose="020B0604020202020204" pitchFamily="34" charset="0"/>
            </a:endParaRPr>
          </a:p>
        </p:txBody>
      </p:sp>
      <p:sp>
        <p:nvSpPr>
          <p:cNvPr id="13" name="object 13"/>
          <p:cNvSpPr txBox="1"/>
          <p:nvPr/>
        </p:nvSpPr>
        <p:spPr>
          <a:xfrm>
            <a:off x="11100816" y="6502276"/>
            <a:ext cx="384048"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10</a:t>
            </a:fld>
            <a:endParaRPr sz="1800">
              <a:latin typeface="Segoe UI"/>
              <a:cs typeface="Segoe UI"/>
            </a:endParaRPr>
          </a:p>
        </p:txBody>
      </p:sp>
      <p:sp>
        <p:nvSpPr>
          <p:cNvPr id="12" name="object 12"/>
          <p:cNvSpPr txBox="1">
            <a:spLocks noGrp="1"/>
          </p:cNvSpPr>
          <p:nvPr>
            <p:ph type="title"/>
          </p:nvPr>
        </p:nvSpPr>
        <p:spPr>
          <a:xfrm>
            <a:off x="1444244" y="1069289"/>
            <a:ext cx="1646555" cy="391795"/>
          </a:xfrm>
          <a:prstGeom prst="rect">
            <a:avLst/>
          </a:prstGeom>
        </p:spPr>
        <p:txBody>
          <a:bodyPr vert="horz" wrap="square" lIns="0" tIns="12700" rIns="0" bIns="0" rtlCol="0">
            <a:spAutoFit/>
          </a:bodyPr>
          <a:lstStyle/>
          <a:p>
            <a:pPr marL="12700">
              <a:lnSpc>
                <a:spcPct val="100000"/>
              </a:lnSpc>
              <a:spcBef>
                <a:spcPts val="100"/>
              </a:spcBef>
            </a:pPr>
            <a:r>
              <a:rPr sz="2400" spc="-5"/>
              <a:t>GIỚI</a:t>
            </a:r>
            <a:r>
              <a:rPr sz="2400" spc="-70"/>
              <a:t> </a:t>
            </a:r>
            <a:r>
              <a:rPr sz="2400" spc="-5"/>
              <a:t>THIỆU</a:t>
            </a:r>
            <a:endParaRPr sz="2400"/>
          </a:p>
        </p:txBody>
      </p:sp>
      <p:pic>
        <p:nvPicPr>
          <p:cNvPr id="14" name="Hình ảnh 13" descr="A sign in a building&#10;&#10;Description automatically generated">
            <a:extLst>
              <a:ext uri="{FF2B5EF4-FFF2-40B4-BE49-F238E27FC236}">
                <a16:creationId xmlns:a16="http://schemas.microsoft.com/office/drawing/2014/main" id="{B257973D-A04E-B97D-C40A-FF20EBF1CA25}"/>
              </a:ext>
            </a:extLst>
          </p:cNvPr>
          <p:cNvPicPr>
            <a:picLocks noChangeAspect="1"/>
          </p:cNvPicPr>
          <p:nvPr/>
        </p:nvPicPr>
        <p:blipFill>
          <a:blip r:embed="rId3"/>
          <a:stretch>
            <a:fillRect/>
          </a:stretch>
        </p:blipFill>
        <p:spPr>
          <a:xfrm>
            <a:off x="1586209" y="2872797"/>
            <a:ext cx="3867138" cy="2760254"/>
          </a:xfrm>
          <a:prstGeom prst="rect">
            <a:avLst/>
          </a:prstGeom>
        </p:spPr>
      </p:pic>
      <p:pic>
        <p:nvPicPr>
          <p:cNvPr id="16" name="Hình ảnh 17" descr="A sign in a building&#10;&#10;Description automatically generated">
            <a:extLst>
              <a:ext uri="{FF2B5EF4-FFF2-40B4-BE49-F238E27FC236}">
                <a16:creationId xmlns:a16="http://schemas.microsoft.com/office/drawing/2014/main" id="{A5432F3B-8108-D967-B4F4-F5003A627ECC}"/>
              </a:ext>
            </a:extLst>
          </p:cNvPr>
          <p:cNvPicPr>
            <a:picLocks noChangeAspect="1"/>
          </p:cNvPicPr>
          <p:nvPr/>
        </p:nvPicPr>
        <p:blipFill>
          <a:blip r:embed="rId4"/>
          <a:stretch>
            <a:fillRect/>
          </a:stretch>
        </p:blipFill>
        <p:spPr>
          <a:xfrm>
            <a:off x="6749218" y="2865922"/>
            <a:ext cx="3864143" cy="2747367"/>
          </a:xfrm>
          <a:prstGeom prst="rect">
            <a:avLst/>
          </a:prstGeom>
        </p:spPr>
      </p:pic>
      <p:sp>
        <p:nvSpPr>
          <p:cNvPr id="17" name="TextBox 16">
            <a:extLst>
              <a:ext uri="{FF2B5EF4-FFF2-40B4-BE49-F238E27FC236}">
                <a16:creationId xmlns:a16="http://schemas.microsoft.com/office/drawing/2014/main" id="{171ED18C-ADF3-BB12-B76F-7EF48A77FAB9}"/>
              </a:ext>
            </a:extLst>
          </p:cNvPr>
          <p:cNvSpPr txBox="1"/>
          <p:nvPr/>
        </p:nvSpPr>
        <p:spPr>
          <a:xfrm>
            <a:off x="3189110" y="5856112"/>
            <a:ext cx="874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Input</a:t>
            </a:r>
            <a:endParaRPr lang="en-US"/>
          </a:p>
        </p:txBody>
      </p:sp>
      <p:sp>
        <p:nvSpPr>
          <p:cNvPr id="20" name="TextBox 19">
            <a:extLst>
              <a:ext uri="{FF2B5EF4-FFF2-40B4-BE49-F238E27FC236}">
                <a16:creationId xmlns:a16="http://schemas.microsoft.com/office/drawing/2014/main" id="{1582CE14-9024-58C7-55C6-99CCA179B8EB}"/>
              </a:ext>
            </a:extLst>
          </p:cNvPr>
          <p:cNvSpPr txBox="1"/>
          <p:nvPr/>
        </p:nvSpPr>
        <p:spPr>
          <a:xfrm>
            <a:off x="8339665" y="5856111"/>
            <a:ext cx="874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Output</a:t>
            </a:r>
            <a:endParaRPr lang="en-US"/>
          </a:p>
        </p:txBody>
      </p:sp>
    </p:spTree>
    <p:extLst>
      <p:ext uri="{BB962C8B-B14F-4D97-AF65-F5344CB8AC3E}">
        <p14:creationId xmlns:p14="http://schemas.microsoft.com/office/powerpoint/2010/main" val="76925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3946905" y="2934665"/>
            <a:ext cx="4258945" cy="940435"/>
          </a:xfrm>
          <a:prstGeom prst="rect">
            <a:avLst/>
          </a:prstGeom>
        </p:spPr>
        <p:txBody>
          <a:bodyPr vert="horz" wrap="square" lIns="0" tIns="12700" rIns="0" bIns="0" rtlCol="0">
            <a:spAutoFit/>
          </a:bodyPr>
          <a:lstStyle/>
          <a:p>
            <a:pPr marL="12700">
              <a:lnSpc>
                <a:spcPct val="100000"/>
              </a:lnSpc>
              <a:spcBef>
                <a:spcPts val="100"/>
              </a:spcBef>
              <a:tabLst>
                <a:tab pos="1289050" algn="l"/>
              </a:tabLst>
            </a:pPr>
            <a:r>
              <a:rPr spc="-5"/>
              <a:t>BỘ	DỮ</a:t>
            </a:r>
            <a:r>
              <a:rPr spc="-90"/>
              <a:t> </a:t>
            </a:r>
            <a:r>
              <a:rPr spc="-5"/>
              <a:t>LIỆU</a:t>
            </a:r>
          </a:p>
        </p:txBody>
      </p:sp>
      <p:sp>
        <p:nvSpPr>
          <p:cNvPr id="10" name="object 10"/>
          <p:cNvSpPr txBox="1"/>
          <p:nvPr/>
        </p:nvSpPr>
        <p:spPr>
          <a:xfrm>
            <a:off x="11100816" y="6502276"/>
            <a:ext cx="466344"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11</a:t>
            </a:fld>
            <a:endParaRPr sz="1800">
              <a:latin typeface="Segoe UI"/>
              <a:cs typeface="Segoe U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en-US" sz="2400" spc="-5" err="1"/>
              <a:t>VinText</a:t>
            </a:r>
            <a:endParaRPr lang="vi-VN" sz="2400" spc="-5"/>
          </a:p>
        </p:txBody>
      </p:sp>
      <p:sp>
        <p:nvSpPr>
          <p:cNvPr id="13" name="object 13"/>
          <p:cNvSpPr txBox="1"/>
          <p:nvPr/>
        </p:nvSpPr>
        <p:spPr>
          <a:xfrm>
            <a:off x="11100816" y="6502276"/>
            <a:ext cx="438912"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12</a:t>
            </a:fld>
            <a:endParaRPr sz="1800">
              <a:latin typeface="Segoe UI"/>
              <a:cs typeface="Segoe UI"/>
            </a:endParaRPr>
          </a:p>
        </p:txBody>
      </p:sp>
      <p:sp>
        <p:nvSpPr>
          <p:cNvPr id="12" name="object 12"/>
          <p:cNvSpPr txBox="1"/>
          <p:nvPr/>
        </p:nvSpPr>
        <p:spPr>
          <a:xfrm>
            <a:off x="784859" y="1586268"/>
            <a:ext cx="10267852" cy="1214692"/>
          </a:xfrm>
          <a:prstGeom prst="rect">
            <a:avLst/>
          </a:prstGeom>
        </p:spPr>
        <p:txBody>
          <a:bodyPr vert="horz" wrap="square" lIns="0" tIns="12700" rIns="0" bIns="0" rtlCol="0" anchor="t">
            <a:spAutoFit/>
          </a:bodyPr>
          <a:lstStyle/>
          <a:p>
            <a:pPr marL="81280" algn="just">
              <a:lnSpc>
                <a:spcPct val="100000"/>
              </a:lnSpc>
              <a:spcBef>
                <a:spcPts val="100"/>
              </a:spcBef>
            </a:pPr>
            <a:r>
              <a:rPr lang="vi-VN" sz="2400" b="1" spc="-5" err="1">
                <a:solidFill>
                  <a:srgbClr val="006FC0"/>
                </a:solidFill>
                <a:latin typeface="Times New Roman"/>
                <a:cs typeface="Segoe UI"/>
              </a:rPr>
              <a:t>Dataset</a:t>
            </a:r>
            <a:r>
              <a:rPr sz="2400" b="1" spc="-20">
                <a:solidFill>
                  <a:srgbClr val="006FC0"/>
                </a:solidFill>
                <a:latin typeface="Times New Roman"/>
                <a:cs typeface="Segoe UI"/>
              </a:rPr>
              <a:t> </a:t>
            </a:r>
            <a:r>
              <a:rPr lang="vi-VN" sz="2400" b="1">
                <a:solidFill>
                  <a:srgbClr val="006FC0"/>
                </a:solidFill>
                <a:latin typeface="Times New Roman"/>
                <a:cs typeface="Segoe UI"/>
              </a:rPr>
              <a:t>sử</a:t>
            </a:r>
            <a:r>
              <a:rPr sz="2400" b="1" spc="-30">
                <a:solidFill>
                  <a:srgbClr val="006FC0"/>
                </a:solidFill>
                <a:latin typeface="Times New Roman"/>
                <a:cs typeface="Segoe UI"/>
              </a:rPr>
              <a:t> </a:t>
            </a:r>
            <a:r>
              <a:rPr lang="vi-VN" sz="2400" b="1" spc="-5">
                <a:solidFill>
                  <a:srgbClr val="006FC0"/>
                </a:solidFill>
                <a:latin typeface="Times New Roman"/>
                <a:cs typeface="Segoe UI"/>
              </a:rPr>
              <a:t>dụng</a:t>
            </a:r>
            <a:r>
              <a:rPr sz="2400" b="1" spc="-5">
                <a:solidFill>
                  <a:srgbClr val="006FC0"/>
                </a:solidFill>
                <a:latin typeface="Times New Roman"/>
                <a:cs typeface="Segoe UI"/>
              </a:rPr>
              <a:t>?</a:t>
            </a:r>
            <a:endParaRPr lang="vi-VN" sz="2400">
              <a:latin typeface="Times New Roman"/>
              <a:cs typeface="Segoe UI"/>
            </a:endParaRPr>
          </a:p>
          <a:p>
            <a:pPr marL="298450" marR="5080" indent="-285750" algn="just">
              <a:lnSpc>
                <a:spcPct val="150000"/>
              </a:lnSpc>
              <a:spcBef>
                <a:spcPts val="370"/>
              </a:spcBef>
              <a:buFont typeface="Arial" panose="020B0604020202020204" pitchFamily="34" charset="0"/>
              <a:buChar char="•"/>
            </a:pPr>
            <a:r>
              <a:rPr lang="vi-VN" spc="-5">
                <a:latin typeface="Times New Roman"/>
                <a:cs typeface="Segoe UI"/>
              </a:rPr>
              <a:t>Bộ dữ liệu </a:t>
            </a:r>
            <a:r>
              <a:rPr lang="en-US" spc="-5" err="1">
                <a:latin typeface="Times New Roman"/>
                <a:cs typeface="Segoe UI"/>
              </a:rPr>
              <a:t>VinText</a:t>
            </a:r>
            <a:r>
              <a:rPr lang="vi-VN" spc="-5">
                <a:latin typeface="Times New Roman"/>
                <a:cs typeface="Segoe UI"/>
              </a:rPr>
              <a:t> là bộ dữ liệu dành riêng cho cuộc thi</a:t>
            </a:r>
            <a:r>
              <a:rPr lang="en-US" spc="-5">
                <a:latin typeface="Times New Roman"/>
                <a:cs typeface="Segoe UI"/>
              </a:rPr>
              <a:t> AI Challenge 2021</a:t>
            </a:r>
            <a:r>
              <a:rPr lang="vi-VN" spc="-5">
                <a:latin typeface="Times New Roman"/>
                <a:cs typeface="Segoe UI"/>
              </a:rPr>
              <a:t>. Bộ dữ liệu có xuất hiện nhiều văn bản tiếng Việt với các hình ảnh đặc trưng ở Việt Nam.</a:t>
            </a:r>
          </a:p>
        </p:txBody>
      </p:sp>
      <p:pic>
        <p:nvPicPr>
          <p:cNvPr id="8" name="Picture 2">
            <a:extLst>
              <a:ext uri="{FF2B5EF4-FFF2-40B4-BE49-F238E27FC236}">
                <a16:creationId xmlns:a16="http://schemas.microsoft.com/office/drawing/2014/main" id="{9023E610-2B18-74A8-B325-4611E0B2A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46" y="3104335"/>
            <a:ext cx="8448105" cy="26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3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en-US" sz="2400" spc="-5" err="1"/>
              <a:t>VinText</a:t>
            </a:r>
            <a:endParaRPr lang="vi-VN" sz="2400" spc="-5"/>
          </a:p>
        </p:txBody>
      </p:sp>
      <p:sp>
        <p:nvSpPr>
          <p:cNvPr id="13" name="object 13"/>
          <p:cNvSpPr txBox="1"/>
          <p:nvPr/>
        </p:nvSpPr>
        <p:spPr>
          <a:xfrm>
            <a:off x="11100816" y="6502276"/>
            <a:ext cx="512064"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13</a:t>
            </a:fld>
            <a:endParaRPr sz="1800">
              <a:latin typeface="Segoe UI"/>
              <a:cs typeface="Segoe UI"/>
            </a:endParaRPr>
          </a:p>
        </p:txBody>
      </p:sp>
      <p:sp>
        <p:nvSpPr>
          <p:cNvPr id="12" name="object 12"/>
          <p:cNvSpPr txBox="1"/>
          <p:nvPr/>
        </p:nvSpPr>
        <p:spPr>
          <a:xfrm>
            <a:off x="935794" y="1748146"/>
            <a:ext cx="11024557" cy="2096984"/>
          </a:xfrm>
          <a:prstGeom prst="rect">
            <a:avLst/>
          </a:prstGeom>
        </p:spPr>
        <p:txBody>
          <a:bodyPr vert="horz" wrap="square" lIns="0" tIns="12700" rIns="0" bIns="0" rtlCol="0" anchor="t">
            <a:spAutoFit/>
          </a:bodyPr>
          <a:lstStyle/>
          <a:p>
            <a:pPr marL="81280" algn="just">
              <a:lnSpc>
                <a:spcPct val="100000"/>
              </a:lnSpc>
              <a:spcBef>
                <a:spcPts val="100"/>
              </a:spcBef>
            </a:pPr>
            <a:r>
              <a:rPr lang="vi-VN" sz="2400" b="1" spc="-5" err="1">
                <a:solidFill>
                  <a:srgbClr val="006FC0"/>
                </a:solidFill>
                <a:latin typeface="Times New Roman"/>
                <a:cs typeface="Segoe UI"/>
              </a:rPr>
              <a:t>Dataset</a:t>
            </a:r>
            <a:r>
              <a:rPr sz="2400" b="1" spc="-20">
                <a:solidFill>
                  <a:srgbClr val="006FC0"/>
                </a:solidFill>
                <a:latin typeface="Times New Roman"/>
                <a:cs typeface="Segoe UI"/>
              </a:rPr>
              <a:t> </a:t>
            </a:r>
            <a:r>
              <a:rPr lang="vi-VN" sz="2400" b="1">
                <a:solidFill>
                  <a:srgbClr val="006FC0"/>
                </a:solidFill>
                <a:latin typeface="Times New Roman"/>
                <a:cs typeface="Segoe UI"/>
              </a:rPr>
              <a:t>sử</a:t>
            </a:r>
            <a:r>
              <a:rPr sz="2400" b="1" spc="-30">
                <a:solidFill>
                  <a:srgbClr val="006FC0"/>
                </a:solidFill>
                <a:latin typeface="Times New Roman"/>
                <a:cs typeface="Segoe UI"/>
              </a:rPr>
              <a:t> </a:t>
            </a:r>
            <a:r>
              <a:rPr lang="vi-VN" sz="2400" b="1" spc="-5">
                <a:solidFill>
                  <a:srgbClr val="006FC0"/>
                </a:solidFill>
                <a:latin typeface="Times New Roman"/>
                <a:cs typeface="Segoe UI"/>
              </a:rPr>
              <a:t>dụng</a:t>
            </a:r>
            <a:r>
              <a:rPr sz="2400" b="1" spc="-5">
                <a:solidFill>
                  <a:srgbClr val="006FC0"/>
                </a:solidFill>
                <a:latin typeface="Times New Roman"/>
                <a:cs typeface="Segoe UI"/>
              </a:rPr>
              <a:t>?</a:t>
            </a:r>
            <a:endParaRPr lang="vi-VN" sz="2400">
              <a:latin typeface="Times New Roman"/>
              <a:cs typeface="Segoe UI"/>
            </a:endParaRPr>
          </a:p>
          <a:p>
            <a:pPr marL="298450" marR="5080" indent="-285750" algn="just">
              <a:lnSpc>
                <a:spcPct val="150000"/>
              </a:lnSpc>
              <a:spcBef>
                <a:spcPts val="370"/>
              </a:spcBef>
              <a:buFont typeface="Arial" panose="020B0604020202020204" pitchFamily="34" charset="0"/>
              <a:buChar char="•"/>
            </a:pPr>
            <a:r>
              <a:rPr lang="vi-VN" spc="-5">
                <a:latin typeface="Times New Roman"/>
                <a:cs typeface="Segoe UI"/>
              </a:rPr>
              <a:t>Cụ thể, mỗi ảnh sẽ có một tệp tin đánh nhãn, trong đó mỗi dòng ứng với một đơn vị văn bản, được thể hiện bởi tọa độ 4 đỉnh đường bao (</a:t>
            </a:r>
            <a:r>
              <a:rPr lang="vi-VN" spc="-5" err="1">
                <a:latin typeface="Times New Roman"/>
                <a:cs typeface="Segoe UI"/>
              </a:rPr>
              <a:t>bounding</a:t>
            </a:r>
            <a:r>
              <a:rPr lang="vi-VN" spc="-5">
                <a:latin typeface="Times New Roman"/>
                <a:cs typeface="Segoe UI"/>
              </a:rPr>
              <a:t> </a:t>
            </a:r>
            <a:r>
              <a:rPr lang="vi-VN" spc="-5" err="1">
                <a:latin typeface="Times New Roman"/>
                <a:cs typeface="Segoe UI"/>
              </a:rPr>
              <a:t>box</a:t>
            </a:r>
            <a:r>
              <a:rPr lang="vi-VN" spc="-5">
                <a:latin typeface="Times New Roman"/>
                <a:cs typeface="Segoe UI"/>
              </a:rPr>
              <a:t>) của chữ, kèm theo nội dung bên trong: [x1, y1, x2, y2, x3, y3, x4, y4, TRANSCRIPT.]</a:t>
            </a:r>
          </a:p>
          <a:p>
            <a:pPr marL="298450" marR="5080" indent="-285750" algn="just">
              <a:lnSpc>
                <a:spcPct val="150000"/>
              </a:lnSpc>
              <a:spcBef>
                <a:spcPts val="370"/>
              </a:spcBef>
              <a:buFont typeface="Arial" panose="020B0604020202020204" pitchFamily="34" charset="0"/>
              <a:buChar char="•"/>
            </a:pPr>
            <a:endParaRPr lang="vi-VN" spc="-5">
              <a:latin typeface="Times New Roman"/>
              <a:cs typeface="Segoe UI"/>
            </a:endParaRPr>
          </a:p>
        </p:txBody>
      </p:sp>
      <p:pic>
        <p:nvPicPr>
          <p:cNvPr id="9" name="Hình ảnh 8">
            <a:extLst>
              <a:ext uri="{FF2B5EF4-FFF2-40B4-BE49-F238E27FC236}">
                <a16:creationId xmlns:a16="http://schemas.microsoft.com/office/drawing/2014/main" id="{52970162-DBDF-B651-DDC0-5925563FFFB3}"/>
              </a:ext>
            </a:extLst>
          </p:cNvPr>
          <p:cNvPicPr>
            <a:picLocks noChangeAspect="1"/>
          </p:cNvPicPr>
          <p:nvPr/>
        </p:nvPicPr>
        <p:blipFill>
          <a:blip r:embed="rId2"/>
          <a:stretch>
            <a:fillRect/>
          </a:stretch>
        </p:blipFill>
        <p:spPr>
          <a:xfrm>
            <a:off x="4245656" y="3477943"/>
            <a:ext cx="3700688" cy="28108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en-US" sz="2400" spc="-5" err="1"/>
              <a:t>VinText</a:t>
            </a:r>
            <a:endParaRPr lang="vi-VN" sz="2400" spc="-5"/>
          </a:p>
        </p:txBody>
      </p:sp>
      <p:sp>
        <p:nvSpPr>
          <p:cNvPr id="13" name="object 13"/>
          <p:cNvSpPr txBox="1"/>
          <p:nvPr/>
        </p:nvSpPr>
        <p:spPr>
          <a:xfrm>
            <a:off x="11100816" y="6502276"/>
            <a:ext cx="306323"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14</a:t>
            </a:fld>
            <a:endParaRPr sz="1800">
              <a:latin typeface="Segoe UI"/>
              <a:cs typeface="Segoe UI"/>
            </a:endParaRPr>
          </a:p>
        </p:txBody>
      </p:sp>
      <p:sp>
        <p:nvSpPr>
          <p:cNvPr id="12" name="object 12"/>
          <p:cNvSpPr txBox="1"/>
          <p:nvPr/>
        </p:nvSpPr>
        <p:spPr>
          <a:xfrm>
            <a:off x="935795" y="1748146"/>
            <a:ext cx="10267852" cy="1732782"/>
          </a:xfrm>
          <a:prstGeom prst="rect">
            <a:avLst/>
          </a:prstGeom>
        </p:spPr>
        <p:txBody>
          <a:bodyPr vert="horz" wrap="square" lIns="0" tIns="12700" rIns="0" bIns="0" rtlCol="0" anchor="t">
            <a:spAutoFit/>
          </a:bodyPr>
          <a:lstStyle/>
          <a:p>
            <a:pPr marL="81280" algn="just">
              <a:lnSpc>
                <a:spcPct val="100000"/>
              </a:lnSpc>
              <a:spcBef>
                <a:spcPts val="100"/>
              </a:spcBef>
            </a:pPr>
            <a:r>
              <a:rPr lang="vi-VN" sz="2400" b="1" spc="-5" err="1">
                <a:solidFill>
                  <a:srgbClr val="006FC0"/>
                </a:solidFill>
                <a:latin typeface="Times New Roman"/>
                <a:cs typeface="Segoe UI"/>
              </a:rPr>
              <a:t>Dataset</a:t>
            </a:r>
            <a:r>
              <a:rPr sz="2400" b="1" spc="-20">
                <a:solidFill>
                  <a:srgbClr val="006FC0"/>
                </a:solidFill>
                <a:latin typeface="Times New Roman"/>
                <a:cs typeface="Segoe UI"/>
              </a:rPr>
              <a:t> </a:t>
            </a:r>
            <a:r>
              <a:rPr lang="vi-VN" sz="2400" b="1">
                <a:solidFill>
                  <a:srgbClr val="006FC0"/>
                </a:solidFill>
                <a:latin typeface="Times New Roman"/>
                <a:cs typeface="Segoe UI"/>
              </a:rPr>
              <a:t>sử</a:t>
            </a:r>
            <a:r>
              <a:rPr sz="2400" b="1" spc="-30">
                <a:solidFill>
                  <a:srgbClr val="006FC0"/>
                </a:solidFill>
                <a:latin typeface="Times New Roman"/>
                <a:cs typeface="Segoe UI"/>
              </a:rPr>
              <a:t> </a:t>
            </a:r>
            <a:r>
              <a:rPr lang="vi-VN" sz="2400" b="1" spc="-5">
                <a:solidFill>
                  <a:srgbClr val="006FC0"/>
                </a:solidFill>
                <a:latin typeface="Times New Roman"/>
                <a:cs typeface="Segoe UI"/>
              </a:rPr>
              <a:t>dụng</a:t>
            </a:r>
            <a:r>
              <a:rPr sz="2400" b="1" spc="-5">
                <a:solidFill>
                  <a:srgbClr val="006FC0"/>
                </a:solidFill>
                <a:latin typeface="Times New Roman"/>
                <a:cs typeface="Segoe UI"/>
              </a:rPr>
              <a:t>?</a:t>
            </a:r>
            <a:endParaRPr lang="vi-VN" sz="2400">
              <a:latin typeface="Times New Roman"/>
              <a:cs typeface="Segoe UI"/>
            </a:endParaRPr>
          </a:p>
          <a:p>
            <a:pPr marL="298450" marR="5080" indent="-285750" algn="just">
              <a:lnSpc>
                <a:spcPct val="150000"/>
              </a:lnSpc>
              <a:spcBef>
                <a:spcPts val="370"/>
              </a:spcBef>
              <a:buFont typeface="Arial" panose="020B0604020202020204" pitchFamily="34" charset="0"/>
              <a:buChar char="•"/>
            </a:pPr>
            <a:r>
              <a:rPr lang="vi-VN" spc="-5">
                <a:latin typeface="Times New Roman"/>
                <a:cs typeface="Segoe UI"/>
              </a:rPr>
              <a:t>Bộ </a:t>
            </a:r>
            <a:r>
              <a:rPr lang="vi-VN" spc="-5" err="1">
                <a:latin typeface="Times New Roman"/>
                <a:cs typeface="Segoe UI"/>
              </a:rPr>
              <a:t>Dataset</a:t>
            </a:r>
            <a:r>
              <a:rPr lang="vi-VN" spc="-5">
                <a:latin typeface="Times New Roman"/>
                <a:cs typeface="Segoe UI"/>
              </a:rPr>
              <a:t> cung cấp 2 phiên bản sử dụng: </a:t>
            </a:r>
          </a:p>
          <a:p>
            <a:pPr marL="755650" marR="5080" lvl="1" indent="-285750" algn="just">
              <a:lnSpc>
                <a:spcPct val="150000"/>
              </a:lnSpc>
              <a:spcBef>
                <a:spcPts val="370"/>
              </a:spcBef>
              <a:buFont typeface="Arial" panose="020B0604020202020204" pitchFamily="34" charset="0"/>
              <a:buChar char="•"/>
            </a:pPr>
            <a:endParaRPr lang="vi-VN" spc="-5">
              <a:latin typeface="Times New Roman"/>
              <a:cs typeface="Segoe UI"/>
            </a:endParaRPr>
          </a:p>
          <a:p>
            <a:pPr marL="298450" marR="5080" indent="-285750" algn="just">
              <a:lnSpc>
                <a:spcPct val="150000"/>
              </a:lnSpc>
              <a:spcBef>
                <a:spcPts val="370"/>
              </a:spcBef>
              <a:buFont typeface="Arial" panose="020B0604020202020204" pitchFamily="34" charset="0"/>
              <a:buChar char="•"/>
            </a:pPr>
            <a:endParaRPr lang="vi-VN" spc="-5">
              <a:latin typeface="Times New Roman"/>
              <a:cs typeface="Segoe UI"/>
            </a:endParaRPr>
          </a:p>
        </p:txBody>
      </p:sp>
      <p:graphicFrame>
        <p:nvGraphicFramePr>
          <p:cNvPr id="8" name="Bảng 7">
            <a:extLst>
              <a:ext uri="{FF2B5EF4-FFF2-40B4-BE49-F238E27FC236}">
                <a16:creationId xmlns:a16="http://schemas.microsoft.com/office/drawing/2014/main" id="{A1D658ED-AD3D-ED37-0057-6121AB10CE46}"/>
              </a:ext>
            </a:extLst>
          </p:cNvPr>
          <p:cNvGraphicFramePr>
            <a:graphicFrameLocks noGrp="1"/>
          </p:cNvGraphicFramePr>
          <p:nvPr>
            <p:extLst>
              <p:ext uri="{D42A27DB-BD31-4B8C-83A1-F6EECF244321}">
                <p14:modId xmlns:p14="http://schemas.microsoft.com/office/powerpoint/2010/main" val="203951778"/>
              </p:ext>
            </p:extLst>
          </p:nvPr>
        </p:nvGraphicFramePr>
        <p:xfrm>
          <a:off x="3232947" y="2817439"/>
          <a:ext cx="5910318" cy="1383978"/>
        </p:xfrm>
        <a:graphic>
          <a:graphicData uri="http://schemas.openxmlformats.org/drawingml/2006/table">
            <a:tbl>
              <a:tblPr firstRow="1" bandRow="1">
                <a:tableStyleId>{5C22544A-7EE6-4342-B048-85BDC9FD1C3A}</a:tableStyleId>
              </a:tblPr>
              <a:tblGrid>
                <a:gridCol w="2955159">
                  <a:extLst>
                    <a:ext uri="{9D8B030D-6E8A-4147-A177-3AD203B41FA5}">
                      <a16:colId xmlns:a16="http://schemas.microsoft.com/office/drawing/2014/main" val="3831806275"/>
                    </a:ext>
                  </a:extLst>
                </a:gridCol>
                <a:gridCol w="2955159">
                  <a:extLst>
                    <a:ext uri="{9D8B030D-6E8A-4147-A177-3AD203B41FA5}">
                      <a16:colId xmlns:a16="http://schemas.microsoft.com/office/drawing/2014/main" val="1237525380"/>
                    </a:ext>
                  </a:extLst>
                </a:gridCol>
              </a:tblGrid>
              <a:tr h="371949">
                <a:tc>
                  <a:txBody>
                    <a:bodyPr/>
                    <a:lstStyle/>
                    <a:p>
                      <a:r>
                        <a:rPr lang="vi-VN" err="1"/>
                        <a:t>Dataset</a:t>
                      </a:r>
                      <a:r>
                        <a:rPr lang="vi-VN"/>
                        <a:t> </a:t>
                      </a:r>
                      <a:r>
                        <a:rPr lang="vi-VN" err="1"/>
                        <a:t>variant</a:t>
                      </a:r>
                      <a:endParaRPr lang="en-US"/>
                    </a:p>
                  </a:txBody>
                  <a:tcPr/>
                </a:tc>
                <a:tc>
                  <a:txBody>
                    <a:bodyPr/>
                    <a:lstStyle/>
                    <a:p>
                      <a:r>
                        <a:rPr lang="en-US"/>
                        <a:t>Input format</a:t>
                      </a:r>
                    </a:p>
                  </a:txBody>
                  <a:tcPr/>
                </a:tc>
                <a:extLst>
                  <a:ext uri="{0D108BD9-81ED-4DB2-BD59-A6C34878D82A}">
                    <a16:rowId xmlns:a16="http://schemas.microsoft.com/office/drawing/2014/main" val="2677514545"/>
                  </a:ext>
                </a:extLst>
              </a:tr>
              <a:tr h="371949">
                <a:tc>
                  <a:txBody>
                    <a:bodyPr/>
                    <a:lstStyle/>
                    <a:p>
                      <a:pPr algn="ctr"/>
                      <a:r>
                        <a:rPr lang="en-US">
                          <a:effectLst/>
                        </a:rPr>
                        <a:t>Original</a:t>
                      </a:r>
                    </a:p>
                  </a:txBody>
                  <a:tcPr marL="99060" marR="99060" anchor="ctr"/>
                </a:tc>
                <a:tc>
                  <a:txBody>
                    <a:bodyPr/>
                    <a:lstStyle/>
                    <a:p>
                      <a:pPr algn="ctr"/>
                      <a:r>
                        <a:rPr lang="es-ES">
                          <a:effectLst/>
                        </a:rPr>
                        <a:t>x1,y1,x2,y2,x3,y3,x4,y4,TRANSCRIPT</a:t>
                      </a:r>
                    </a:p>
                  </a:txBody>
                  <a:tcPr marL="99060" marR="99060" anchor="ctr"/>
                </a:tc>
                <a:extLst>
                  <a:ext uri="{0D108BD9-81ED-4DB2-BD59-A6C34878D82A}">
                    <a16:rowId xmlns:a16="http://schemas.microsoft.com/office/drawing/2014/main" val="3876678133"/>
                  </a:ext>
                </a:extLst>
              </a:tr>
              <a:tr h="371949">
                <a:tc>
                  <a:txBody>
                    <a:bodyPr/>
                    <a:lstStyle/>
                    <a:p>
                      <a:pPr algn="ctr"/>
                      <a:r>
                        <a:rPr lang="en-US">
                          <a:effectLst/>
                        </a:rPr>
                        <a:t>Converted dataset</a:t>
                      </a:r>
                    </a:p>
                  </a:txBody>
                  <a:tcPr marL="99060" marR="99060" anchor="ctr"/>
                </a:tc>
                <a:tc>
                  <a:txBody>
                    <a:bodyPr/>
                    <a:lstStyle/>
                    <a:p>
                      <a:pPr algn="ctr"/>
                      <a:r>
                        <a:rPr lang="en-US" u="sng">
                          <a:solidFill>
                            <a:schemeClr val="tx1"/>
                          </a:solidFill>
                          <a:effectLst/>
                          <a:hlinkClick r:id="rId2">
                            <a:extLst>
                              <a:ext uri="{A12FA001-AC4F-418D-AE19-62706E023703}">
                                <ahyp:hlinkClr xmlns:ahyp="http://schemas.microsoft.com/office/drawing/2018/hyperlinkcolor" val="tx"/>
                              </a:ext>
                            </a:extLst>
                          </a:hlinkClick>
                        </a:rPr>
                        <a:t>COCO format</a:t>
                      </a:r>
                      <a:endParaRPr lang="en-US" u="sng">
                        <a:solidFill>
                          <a:schemeClr val="tx1"/>
                        </a:solidFill>
                        <a:effectLst/>
                      </a:endParaRPr>
                    </a:p>
                  </a:txBody>
                  <a:tcPr marL="99060" marR="99060" anchor="ctr"/>
                </a:tc>
                <a:extLst>
                  <a:ext uri="{0D108BD9-81ED-4DB2-BD59-A6C34878D82A}">
                    <a16:rowId xmlns:a16="http://schemas.microsoft.com/office/drawing/2014/main" val="3429185257"/>
                  </a:ext>
                </a:extLst>
              </a:tr>
            </a:tbl>
          </a:graphicData>
        </a:graphic>
      </p:graphicFrame>
      <p:sp>
        <p:nvSpPr>
          <p:cNvPr id="10" name="object 12">
            <a:extLst>
              <a:ext uri="{FF2B5EF4-FFF2-40B4-BE49-F238E27FC236}">
                <a16:creationId xmlns:a16="http://schemas.microsoft.com/office/drawing/2014/main" id="{88848F3B-7C17-AC85-F186-05FF711A543A}"/>
              </a:ext>
            </a:extLst>
          </p:cNvPr>
          <p:cNvSpPr txBox="1"/>
          <p:nvPr/>
        </p:nvSpPr>
        <p:spPr>
          <a:xfrm>
            <a:off x="932976" y="2768200"/>
            <a:ext cx="10267852" cy="845360"/>
          </a:xfrm>
          <a:prstGeom prst="rect">
            <a:avLst/>
          </a:prstGeom>
        </p:spPr>
        <p:txBody>
          <a:bodyPr vert="horz" wrap="square" lIns="0" tIns="12700" rIns="0" bIns="0" rtlCol="0" anchor="t">
            <a:spAutoFit/>
          </a:bodyPr>
          <a:lstStyle/>
          <a:p>
            <a:pPr marL="755650" marR="5080" lvl="1" indent="-285750" algn="just">
              <a:lnSpc>
                <a:spcPct val="150000"/>
              </a:lnSpc>
              <a:spcBef>
                <a:spcPts val="370"/>
              </a:spcBef>
              <a:buFont typeface="Arial" panose="020B0604020202020204" pitchFamily="34" charset="0"/>
              <a:buChar char="•"/>
            </a:pPr>
            <a:endParaRPr lang="vi-VN" spc="-5">
              <a:latin typeface="Times New Roman"/>
              <a:cs typeface="Segoe UI"/>
            </a:endParaRPr>
          </a:p>
          <a:p>
            <a:pPr marL="298450" marR="5080" indent="-285750" algn="just">
              <a:lnSpc>
                <a:spcPct val="150000"/>
              </a:lnSpc>
              <a:spcBef>
                <a:spcPts val="370"/>
              </a:spcBef>
              <a:buFont typeface="Arial" panose="020B0604020202020204" pitchFamily="34" charset="0"/>
              <a:buChar char="•"/>
            </a:pPr>
            <a:endParaRPr lang="vi-VN" spc="-5">
              <a:latin typeface="Times New Roman"/>
              <a:cs typeface="Segoe UI"/>
            </a:endParaRPr>
          </a:p>
        </p:txBody>
      </p:sp>
    </p:spTree>
    <p:extLst>
      <p:ext uri="{BB962C8B-B14F-4D97-AF65-F5344CB8AC3E}">
        <p14:creationId xmlns:p14="http://schemas.microsoft.com/office/powerpoint/2010/main" val="347604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vi-VN" sz="2400" spc="-5" err="1"/>
              <a:t>VinText</a:t>
            </a:r>
            <a:endParaRPr lang="vi-VN" sz="2400" spc="-5"/>
          </a:p>
        </p:txBody>
      </p:sp>
      <p:sp>
        <p:nvSpPr>
          <p:cNvPr id="13" name="object 13"/>
          <p:cNvSpPr txBox="1"/>
          <p:nvPr/>
        </p:nvSpPr>
        <p:spPr>
          <a:xfrm>
            <a:off x="11100816" y="6502275"/>
            <a:ext cx="39750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15</a:t>
            </a:fld>
            <a:endParaRPr sz="1800">
              <a:latin typeface="Segoe UI"/>
              <a:cs typeface="Segoe UI"/>
            </a:endParaRPr>
          </a:p>
        </p:txBody>
      </p:sp>
      <p:sp>
        <p:nvSpPr>
          <p:cNvPr id="12" name="object 12"/>
          <p:cNvSpPr txBox="1"/>
          <p:nvPr/>
        </p:nvSpPr>
        <p:spPr>
          <a:xfrm>
            <a:off x="962073" y="1674461"/>
            <a:ext cx="10267852" cy="2666051"/>
          </a:xfrm>
          <a:prstGeom prst="rect">
            <a:avLst/>
          </a:prstGeom>
        </p:spPr>
        <p:txBody>
          <a:bodyPr vert="horz" wrap="square" lIns="0" tIns="12700" rIns="0" bIns="0" rtlCol="0" anchor="t">
            <a:spAutoFit/>
          </a:bodyPr>
          <a:lstStyle/>
          <a:p>
            <a:pPr marL="81280" algn="just">
              <a:lnSpc>
                <a:spcPct val="100000"/>
              </a:lnSpc>
              <a:spcBef>
                <a:spcPts val="100"/>
              </a:spcBef>
            </a:pPr>
            <a:r>
              <a:rPr lang="vi-VN" sz="2400" b="1" spc="-5" err="1">
                <a:solidFill>
                  <a:srgbClr val="006FC0"/>
                </a:solidFill>
                <a:latin typeface="Times New Roman"/>
                <a:cs typeface="Segoe UI"/>
              </a:rPr>
              <a:t>Dataset</a:t>
            </a:r>
            <a:r>
              <a:rPr lang="vi-VN" sz="2400" b="1" spc="-20">
                <a:solidFill>
                  <a:srgbClr val="006FC0"/>
                </a:solidFill>
                <a:latin typeface="Times New Roman"/>
                <a:cs typeface="Segoe UI"/>
              </a:rPr>
              <a:t> </a:t>
            </a:r>
            <a:r>
              <a:rPr lang="vi-VN" sz="2400" b="1">
                <a:solidFill>
                  <a:srgbClr val="006FC0"/>
                </a:solidFill>
                <a:latin typeface="Times New Roman"/>
                <a:cs typeface="Segoe UI"/>
              </a:rPr>
              <a:t>sử</a:t>
            </a:r>
            <a:r>
              <a:rPr lang="vi-VN" sz="2400" b="1" spc="-30">
                <a:solidFill>
                  <a:srgbClr val="006FC0"/>
                </a:solidFill>
                <a:latin typeface="Times New Roman"/>
                <a:cs typeface="Segoe UI"/>
              </a:rPr>
              <a:t> </a:t>
            </a:r>
            <a:r>
              <a:rPr lang="vi-VN" sz="2400" b="1" spc="-5">
                <a:solidFill>
                  <a:srgbClr val="006FC0"/>
                </a:solidFill>
                <a:latin typeface="Times New Roman"/>
                <a:cs typeface="Segoe UI"/>
              </a:rPr>
              <a:t>dụng?</a:t>
            </a:r>
            <a:endParaRPr lang="vi-VN" sz="2400">
              <a:latin typeface="Times New Roman"/>
              <a:cs typeface="Segoe UI"/>
            </a:endParaRPr>
          </a:p>
          <a:p>
            <a:pPr marL="298450" marR="5080" indent="-285750" algn="just">
              <a:lnSpc>
                <a:spcPct val="150000"/>
              </a:lnSpc>
              <a:spcBef>
                <a:spcPts val="370"/>
              </a:spcBef>
              <a:buFont typeface="Calibri"/>
              <a:buChar char="-"/>
            </a:pPr>
            <a:r>
              <a:rPr lang="vi-VN" spc="-5">
                <a:latin typeface="Times New Roman"/>
                <a:cs typeface="Segoe UI"/>
              </a:rPr>
              <a:t>Bộ dữ liệu này bao gồm 2,000 hình ảnh được đánh nhãn đầy đủ với 56,084 trường hợp văn bản.</a:t>
            </a:r>
          </a:p>
          <a:p>
            <a:pPr marL="298450" marR="5080" indent="-285750" algn="just">
              <a:lnSpc>
                <a:spcPct val="150000"/>
              </a:lnSpc>
              <a:spcBef>
                <a:spcPts val="370"/>
              </a:spcBef>
              <a:buFont typeface="Calibri"/>
              <a:buChar char="-"/>
            </a:pPr>
            <a:r>
              <a:rPr lang="vi-VN" spc="-5">
                <a:latin typeface="Times New Roman"/>
                <a:cs typeface="Segoe UI"/>
              </a:rPr>
              <a:t>Được chia thành 3 tập:</a:t>
            </a:r>
            <a:endParaRPr lang="vi-VN">
              <a:latin typeface="Arial" panose="020B0604020202020204" pitchFamily="34" charset="0"/>
              <a:cs typeface="Arial" panose="020B0604020202020204" pitchFamily="34" charset="0"/>
            </a:endParaRPr>
          </a:p>
          <a:p>
            <a:pPr marL="755650" marR="5080" lvl="1" indent="-285750" algn="just">
              <a:lnSpc>
                <a:spcPct val="150000"/>
              </a:lnSpc>
              <a:spcBef>
                <a:spcPts val="370"/>
              </a:spcBef>
              <a:buFont typeface="Arial"/>
              <a:buChar char="•"/>
            </a:pPr>
            <a:r>
              <a:rPr lang="vi-VN" spc="-5" err="1">
                <a:latin typeface="Times New Roman"/>
                <a:cs typeface="Segoe UI"/>
              </a:rPr>
              <a:t>Train</a:t>
            </a:r>
            <a:r>
              <a:rPr lang="vi-VN" spc="-5">
                <a:latin typeface="Times New Roman"/>
                <a:cs typeface="Segoe UI"/>
              </a:rPr>
              <a:t> </a:t>
            </a:r>
            <a:r>
              <a:rPr lang="vi-VN" spc="-5" err="1">
                <a:latin typeface="Times New Roman"/>
                <a:cs typeface="Segoe UI"/>
              </a:rPr>
              <a:t>set</a:t>
            </a:r>
            <a:r>
              <a:rPr lang="vi-VN" spc="-5">
                <a:latin typeface="Times New Roman"/>
                <a:cs typeface="Segoe UI"/>
              </a:rPr>
              <a:t> (1200 ảnh)</a:t>
            </a:r>
            <a:endParaRPr lang="vi-VN">
              <a:latin typeface="Arial" panose="020B0604020202020204" pitchFamily="34" charset="0"/>
              <a:cs typeface="Arial" panose="020B0604020202020204" pitchFamily="34" charset="0"/>
            </a:endParaRPr>
          </a:p>
          <a:p>
            <a:pPr marL="755650" marR="5080" lvl="1" indent="-285750" algn="just">
              <a:lnSpc>
                <a:spcPct val="150000"/>
              </a:lnSpc>
              <a:spcBef>
                <a:spcPts val="370"/>
              </a:spcBef>
              <a:buFont typeface="Arial"/>
              <a:buChar char="•"/>
            </a:pPr>
            <a:r>
              <a:rPr lang="vi-VN" spc="-5" err="1">
                <a:latin typeface="Times New Roman"/>
                <a:cs typeface="Segoe UI"/>
              </a:rPr>
              <a:t>Val</a:t>
            </a:r>
            <a:r>
              <a:rPr lang="vi-VN" spc="-5">
                <a:latin typeface="Times New Roman"/>
                <a:cs typeface="Segoe UI"/>
              </a:rPr>
              <a:t> </a:t>
            </a:r>
            <a:r>
              <a:rPr lang="vi-VN" spc="-5" err="1">
                <a:latin typeface="Times New Roman"/>
                <a:cs typeface="Segoe UI"/>
              </a:rPr>
              <a:t>set</a:t>
            </a:r>
            <a:r>
              <a:rPr lang="vi-VN" spc="-5">
                <a:latin typeface="Times New Roman"/>
                <a:cs typeface="Segoe UI"/>
              </a:rPr>
              <a:t> (300 ảnh)</a:t>
            </a:r>
            <a:endParaRPr lang="vi-VN">
              <a:latin typeface="Arial" panose="020B0604020202020204" pitchFamily="34" charset="0"/>
              <a:cs typeface="Arial" panose="020B0604020202020204" pitchFamily="34" charset="0"/>
            </a:endParaRPr>
          </a:p>
          <a:p>
            <a:pPr marL="755650" marR="5080" lvl="1" indent="-285750" algn="just">
              <a:lnSpc>
                <a:spcPct val="150000"/>
              </a:lnSpc>
              <a:spcBef>
                <a:spcPts val="370"/>
              </a:spcBef>
              <a:buFont typeface="Arial"/>
              <a:buChar char="•"/>
            </a:pPr>
            <a:r>
              <a:rPr lang="vi-VN" spc="-5" err="1">
                <a:latin typeface="Times New Roman"/>
                <a:cs typeface="Segoe UI"/>
              </a:rPr>
              <a:t>Test</a:t>
            </a:r>
            <a:r>
              <a:rPr lang="vi-VN" spc="-5">
                <a:latin typeface="Times New Roman"/>
                <a:cs typeface="Segoe UI"/>
              </a:rPr>
              <a:t> </a:t>
            </a:r>
            <a:r>
              <a:rPr lang="vi-VN" spc="-5" err="1">
                <a:latin typeface="Times New Roman"/>
                <a:cs typeface="Segoe UI"/>
              </a:rPr>
              <a:t>set</a:t>
            </a:r>
            <a:r>
              <a:rPr lang="vi-VN" spc="-5">
                <a:latin typeface="Times New Roman"/>
                <a:cs typeface="Segoe UI"/>
              </a:rPr>
              <a:t> (500 ảnh)</a:t>
            </a: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351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vi-VN" sz="2400" spc="-5" err="1"/>
              <a:t>VinText</a:t>
            </a:r>
            <a:endParaRPr lang="vi-VN" sz="2400" spc="-5"/>
          </a:p>
        </p:txBody>
      </p:sp>
      <p:sp>
        <p:nvSpPr>
          <p:cNvPr id="13" name="object 13"/>
          <p:cNvSpPr txBox="1"/>
          <p:nvPr/>
        </p:nvSpPr>
        <p:spPr>
          <a:xfrm>
            <a:off x="11100816" y="6492507"/>
            <a:ext cx="50287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16</a:t>
            </a:fld>
            <a:endParaRPr sz="1800">
              <a:latin typeface="Segoe UI"/>
              <a:cs typeface="Segoe UI"/>
            </a:endParaRPr>
          </a:p>
        </p:txBody>
      </p:sp>
      <p:sp>
        <p:nvSpPr>
          <p:cNvPr id="12" name="object 12"/>
          <p:cNvSpPr txBox="1"/>
          <p:nvPr/>
        </p:nvSpPr>
        <p:spPr>
          <a:xfrm>
            <a:off x="789256" y="1552761"/>
            <a:ext cx="11088467" cy="1054135"/>
          </a:xfrm>
          <a:prstGeom prst="rect">
            <a:avLst/>
          </a:prstGeom>
        </p:spPr>
        <p:txBody>
          <a:bodyPr vert="horz" wrap="square" lIns="0" tIns="12700" rIns="0" bIns="0" rtlCol="0" anchor="t">
            <a:spAutoFit/>
          </a:bodyPr>
          <a:lstStyle/>
          <a:p>
            <a:pPr marL="81280" algn="just">
              <a:spcBef>
                <a:spcPts val="100"/>
              </a:spcBef>
            </a:pPr>
            <a:r>
              <a:rPr lang="vi-VN" sz="2200" b="1" spc="-5">
                <a:solidFill>
                  <a:srgbClr val="006FC0"/>
                </a:solidFill>
                <a:latin typeface="Times New Roman"/>
                <a:cs typeface="Segoe UI"/>
              </a:rPr>
              <a:t>Phân tích dữ liệu trong </a:t>
            </a:r>
            <a:r>
              <a:rPr lang="vi-VN" sz="2200" b="1" spc="-5" err="1">
                <a:solidFill>
                  <a:srgbClr val="006FC0"/>
                </a:solidFill>
                <a:latin typeface="Times New Roman"/>
                <a:cs typeface="Segoe UI"/>
              </a:rPr>
              <a:t>dataset</a:t>
            </a:r>
            <a:r>
              <a:rPr lang="vi-VN" sz="2200" b="1" spc="-5">
                <a:solidFill>
                  <a:srgbClr val="006FC0"/>
                </a:solidFill>
                <a:latin typeface="Times New Roman"/>
                <a:cs typeface="Segoe UI"/>
              </a:rPr>
              <a:t>: im0004.jpg</a:t>
            </a:r>
            <a:r>
              <a:rPr lang="vi-VN" sz="2200" b="1" spc="-5">
                <a:solidFill>
                  <a:srgbClr val="006FC0"/>
                </a:solidFill>
                <a:latin typeface="Times New Roman"/>
                <a:ea typeface="Calibri"/>
                <a:cs typeface="Segoe UI"/>
              </a:rPr>
              <a:t>, gt_4.txt</a:t>
            </a:r>
          </a:p>
          <a:p>
            <a:pPr marL="81280" algn="just">
              <a:spcBef>
                <a:spcPts val="100"/>
              </a:spcBef>
            </a:pPr>
            <a:endParaRPr lang="vi-VN" sz="2200" b="1" spc="-5">
              <a:solidFill>
                <a:srgbClr val="006FC0"/>
              </a:solidFill>
              <a:latin typeface="Times New Roman"/>
              <a:cs typeface="Segoe UI"/>
            </a:endParaRPr>
          </a:p>
          <a:p>
            <a:pPr marL="81280" algn="just">
              <a:spcBef>
                <a:spcPts val="100"/>
              </a:spcBef>
            </a:pPr>
            <a:endParaRPr lang="vi-VN" sz="2200">
              <a:latin typeface="Arial"/>
              <a:cs typeface="Arial"/>
            </a:endParaRPr>
          </a:p>
        </p:txBody>
      </p:sp>
      <p:pic>
        <p:nvPicPr>
          <p:cNvPr id="10" name="Hình ảnh 9">
            <a:extLst>
              <a:ext uri="{FF2B5EF4-FFF2-40B4-BE49-F238E27FC236}">
                <a16:creationId xmlns:a16="http://schemas.microsoft.com/office/drawing/2014/main" id="{97862CBC-F662-A400-CA90-9D6795CAA09F}"/>
              </a:ext>
            </a:extLst>
          </p:cNvPr>
          <p:cNvPicPr>
            <a:picLocks noChangeAspect="1"/>
          </p:cNvPicPr>
          <p:nvPr/>
        </p:nvPicPr>
        <p:blipFill>
          <a:blip r:embed="rId2"/>
          <a:stretch>
            <a:fillRect/>
          </a:stretch>
        </p:blipFill>
        <p:spPr>
          <a:xfrm>
            <a:off x="2286952" y="2066698"/>
            <a:ext cx="3040643" cy="4580017"/>
          </a:xfrm>
          <a:prstGeom prst="rect">
            <a:avLst/>
          </a:prstGeom>
        </p:spPr>
      </p:pic>
      <p:pic>
        <p:nvPicPr>
          <p:cNvPr id="16" name="Hình ảnh 15">
            <a:extLst>
              <a:ext uri="{FF2B5EF4-FFF2-40B4-BE49-F238E27FC236}">
                <a16:creationId xmlns:a16="http://schemas.microsoft.com/office/drawing/2014/main" id="{23F652DD-CF9B-CEB6-3CC7-149D75AA4F30}"/>
              </a:ext>
            </a:extLst>
          </p:cNvPr>
          <p:cNvPicPr>
            <a:picLocks noChangeAspect="1"/>
          </p:cNvPicPr>
          <p:nvPr/>
        </p:nvPicPr>
        <p:blipFill>
          <a:blip r:embed="rId3"/>
          <a:stretch>
            <a:fillRect/>
          </a:stretch>
        </p:blipFill>
        <p:spPr>
          <a:xfrm>
            <a:off x="6695991" y="2079828"/>
            <a:ext cx="3813335" cy="2536549"/>
          </a:xfrm>
          <a:prstGeom prst="rect">
            <a:avLst/>
          </a:prstGeom>
        </p:spPr>
      </p:pic>
    </p:spTree>
    <p:extLst>
      <p:ext uri="{BB962C8B-B14F-4D97-AF65-F5344CB8AC3E}">
        <p14:creationId xmlns:p14="http://schemas.microsoft.com/office/powerpoint/2010/main" val="3737457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75E916-B200-88B6-B5BE-1304E7FF46DE}"/>
              </a:ext>
            </a:extLst>
          </p:cNvPr>
          <p:cNvSpPr>
            <a:spLocks noGrp="1"/>
          </p:cNvSpPr>
          <p:nvPr>
            <p:ph type="body" idx="1"/>
          </p:nvPr>
        </p:nvSpPr>
        <p:spPr>
          <a:xfrm>
            <a:off x="735238" y="1215862"/>
            <a:ext cx="11108103" cy="2439129"/>
          </a:xfrm>
        </p:spPr>
        <p:txBody>
          <a:bodyPr wrap="square" lIns="0" tIns="0" rIns="0" bIns="0" anchor="t">
            <a:spAutoFit/>
          </a:bodyPr>
          <a:lstStyle/>
          <a:p>
            <a:pPr marL="538480" indent="-457200" algn="just">
              <a:spcBef>
                <a:spcPts val="100"/>
              </a:spcBef>
              <a:buFont typeface="Wingdings" panose="05000000000000000000" pitchFamily="2" charset="2"/>
              <a:buChar char="è"/>
            </a:pPr>
            <a:r>
              <a:rPr lang="vi-VN" sz="2600" b="0">
                <a:solidFill>
                  <a:srgbClr val="000000"/>
                </a:solidFill>
                <a:latin typeface="Times New Roman"/>
                <a:cs typeface="Times New Roman"/>
              </a:rPr>
              <a:t>Phân tích:</a:t>
            </a:r>
          </a:p>
          <a:p>
            <a:pPr marL="595630" indent="-514350" algn="just">
              <a:spcBef>
                <a:spcPts val="100"/>
              </a:spcBef>
              <a:buAutoNum type="arabicPeriod"/>
            </a:pPr>
            <a:r>
              <a:rPr lang="vi-VN" sz="2600" b="0">
                <a:solidFill>
                  <a:srgbClr val="000000"/>
                </a:solidFill>
                <a:latin typeface="Times New Roman"/>
                <a:cs typeface="Times New Roman"/>
              </a:rPr>
              <a:t>Trong ảnh có nhiều vùng chữ như: “HÃY”, “NGĂN”, “CHẶN”, “NẠN”, “BUÔN”, “BÁN”, “PHỤ”, “NỮ”, “VÀ”, “TRẺ”, “EM”.</a:t>
            </a:r>
          </a:p>
          <a:p>
            <a:pPr marL="81280" algn="just">
              <a:spcBef>
                <a:spcPts val="100"/>
              </a:spcBef>
            </a:pPr>
            <a:r>
              <a:rPr lang="vi-VN" sz="2600" b="0">
                <a:solidFill>
                  <a:srgbClr val="000000"/>
                </a:solidFill>
                <a:latin typeface="Times New Roman"/>
                <a:cs typeface="Times New Roman"/>
              </a:rPr>
              <a:t>2. Ở </a:t>
            </a:r>
            <a:r>
              <a:rPr lang="vi-VN" sz="2600" b="0" err="1">
                <a:solidFill>
                  <a:srgbClr val="000000"/>
                </a:solidFill>
                <a:latin typeface="Times New Roman"/>
                <a:cs typeface="Times New Roman"/>
              </a:rPr>
              <a:t>Bbox</a:t>
            </a:r>
            <a:r>
              <a:rPr lang="vi-VN" sz="2600" b="0">
                <a:solidFill>
                  <a:srgbClr val="000000"/>
                </a:solidFill>
                <a:latin typeface="Times New Roman"/>
                <a:cs typeface="Times New Roman"/>
              </a:rPr>
              <a:t> thứ nhất: (x1, y1) = (49, 40); (x2, y2) = (108, 42); (x3, y3) = (107, 463); (x4, y4) = (49, 62) và </a:t>
            </a:r>
            <a:r>
              <a:rPr lang="vi-VN" sz="2600" b="0" err="1">
                <a:solidFill>
                  <a:srgbClr val="000000"/>
                </a:solidFill>
                <a:latin typeface="Times New Roman"/>
                <a:cs typeface="Times New Roman"/>
              </a:rPr>
              <a:t>Transcript</a:t>
            </a:r>
            <a:r>
              <a:rPr lang="vi-VN" sz="2600" b="0">
                <a:solidFill>
                  <a:srgbClr val="000000"/>
                </a:solidFill>
                <a:latin typeface="Times New Roman"/>
                <a:cs typeface="Times New Roman"/>
              </a:rPr>
              <a:t> tương ứng ở </a:t>
            </a:r>
            <a:r>
              <a:rPr lang="vi-VN" sz="2600" b="0" err="1">
                <a:solidFill>
                  <a:srgbClr val="000000"/>
                </a:solidFill>
                <a:latin typeface="Times New Roman"/>
                <a:cs typeface="Times New Roman"/>
              </a:rPr>
              <a:t>Bbox</a:t>
            </a:r>
            <a:r>
              <a:rPr lang="vi-VN" sz="2600" b="0">
                <a:solidFill>
                  <a:srgbClr val="000000"/>
                </a:solidFill>
                <a:latin typeface="Times New Roman"/>
                <a:cs typeface="Times New Roman"/>
              </a:rPr>
              <a:t> này là: “HÃY”.</a:t>
            </a:r>
          </a:p>
          <a:p>
            <a:pPr marL="81280" algn="just">
              <a:spcBef>
                <a:spcPts val="100"/>
              </a:spcBef>
            </a:pPr>
            <a:r>
              <a:rPr lang="vi-VN" sz="2600" b="0">
                <a:solidFill>
                  <a:srgbClr val="000000"/>
                </a:solidFill>
                <a:latin typeface="Times New Roman"/>
                <a:cs typeface="Times New Roman"/>
              </a:rPr>
              <a:t>3. Các </a:t>
            </a:r>
            <a:r>
              <a:rPr lang="vi-VN" sz="2600" b="0" err="1">
                <a:solidFill>
                  <a:srgbClr val="000000"/>
                </a:solidFill>
                <a:latin typeface="Times New Roman"/>
                <a:cs typeface="Times New Roman"/>
              </a:rPr>
              <a:t>Bbox</a:t>
            </a:r>
            <a:r>
              <a:rPr lang="vi-VN" sz="2600" b="0">
                <a:solidFill>
                  <a:srgbClr val="000000"/>
                </a:solidFill>
                <a:latin typeface="Times New Roman"/>
                <a:cs typeface="Times New Roman"/>
              </a:rPr>
              <a:t> khác tương tự như </a:t>
            </a:r>
            <a:r>
              <a:rPr lang="vi-VN" sz="2600" b="0" err="1">
                <a:solidFill>
                  <a:srgbClr val="000000"/>
                </a:solidFill>
                <a:latin typeface="Times New Roman"/>
                <a:cs typeface="Times New Roman"/>
              </a:rPr>
              <a:t>Bbox</a:t>
            </a:r>
            <a:r>
              <a:rPr lang="vi-VN" sz="2600" b="0">
                <a:solidFill>
                  <a:srgbClr val="000000"/>
                </a:solidFill>
                <a:latin typeface="Times New Roman"/>
                <a:cs typeface="Times New Roman"/>
              </a:rPr>
              <a:t> thứ nhất. </a:t>
            </a:r>
          </a:p>
        </p:txBody>
      </p:sp>
      <p:sp>
        <p:nvSpPr>
          <p:cNvPr id="4" name="object 13">
            <a:extLst>
              <a:ext uri="{FF2B5EF4-FFF2-40B4-BE49-F238E27FC236}">
                <a16:creationId xmlns:a16="http://schemas.microsoft.com/office/drawing/2014/main" id="{8D89743B-A272-A5C0-E1CC-E7CBBBF9EFA4}"/>
              </a:ext>
            </a:extLst>
          </p:cNvPr>
          <p:cNvSpPr txBox="1"/>
          <p:nvPr/>
        </p:nvSpPr>
        <p:spPr>
          <a:xfrm>
            <a:off x="11100816" y="6492507"/>
            <a:ext cx="50287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17</a:t>
            </a:fld>
            <a:endParaRPr sz="1800">
              <a:latin typeface="Segoe UI"/>
              <a:cs typeface="Segoe UI"/>
            </a:endParaRPr>
          </a:p>
        </p:txBody>
      </p:sp>
    </p:spTree>
    <p:extLst>
      <p:ext uri="{BB962C8B-B14F-4D97-AF65-F5344CB8AC3E}">
        <p14:creationId xmlns:p14="http://schemas.microsoft.com/office/powerpoint/2010/main" val="363337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vi-VN" sz="2400" spc="-5" err="1"/>
              <a:t>VinText</a:t>
            </a:r>
            <a:endParaRPr lang="vi-VN" sz="2400" spc="-5"/>
          </a:p>
        </p:txBody>
      </p:sp>
      <p:sp>
        <p:nvSpPr>
          <p:cNvPr id="13" name="object 13"/>
          <p:cNvSpPr txBox="1"/>
          <p:nvPr/>
        </p:nvSpPr>
        <p:spPr>
          <a:xfrm>
            <a:off x="11100816" y="6492507"/>
            <a:ext cx="50287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18</a:t>
            </a:fld>
            <a:endParaRPr sz="1800">
              <a:latin typeface="Segoe UI"/>
              <a:cs typeface="Segoe UI"/>
            </a:endParaRPr>
          </a:p>
        </p:txBody>
      </p:sp>
      <p:sp>
        <p:nvSpPr>
          <p:cNvPr id="12" name="object 12"/>
          <p:cNvSpPr txBox="1"/>
          <p:nvPr/>
        </p:nvSpPr>
        <p:spPr>
          <a:xfrm>
            <a:off x="786146" y="682759"/>
            <a:ext cx="11088467" cy="1041311"/>
          </a:xfrm>
          <a:prstGeom prst="rect">
            <a:avLst/>
          </a:prstGeom>
        </p:spPr>
        <p:txBody>
          <a:bodyPr vert="horz" wrap="square" lIns="0" tIns="12700" rIns="0" bIns="0" rtlCol="0" anchor="t">
            <a:spAutoFit/>
          </a:bodyPr>
          <a:lstStyle/>
          <a:p>
            <a:pPr marL="81280" algn="just">
              <a:spcBef>
                <a:spcPts val="100"/>
              </a:spcBef>
            </a:pPr>
            <a:r>
              <a:rPr lang="vi-VN" sz="2200" b="1" spc="-5" dirty="0">
                <a:solidFill>
                  <a:srgbClr val="006FC0"/>
                </a:solidFill>
                <a:latin typeface="+mj-lt"/>
                <a:cs typeface="Segoe UI"/>
              </a:rPr>
              <a:t>Thách thức của bộ dữ liệu</a:t>
            </a:r>
          </a:p>
          <a:p>
            <a:pPr marL="424180" indent="-342900" algn="just">
              <a:spcBef>
                <a:spcPts val="100"/>
              </a:spcBef>
              <a:buFont typeface="Arial" panose="020B0604020202020204" pitchFamily="34" charset="0"/>
              <a:buChar char="•"/>
            </a:pPr>
            <a:r>
              <a:rPr lang="vi-VN" sz="2200" dirty="0">
                <a:latin typeface="+mj-lt"/>
                <a:cs typeface="Arial"/>
              </a:rPr>
              <a:t>Chứa các hình ảnh về rất nhiều thể loại văn bản trong ngoại cảnh: đặc điểm, hình dạng, kích thước và hướng khác nhau.</a:t>
            </a:r>
          </a:p>
        </p:txBody>
      </p:sp>
      <p:sp>
        <p:nvSpPr>
          <p:cNvPr id="8" name="object 9">
            <a:extLst>
              <a:ext uri="{FF2B5EF4-FFF2-40B4-BE49-F238E27FC236}">
                <a16:creationId xmlns:a16="http://schemas.microsoft.com/office/drawing/2014/main" id="{A5D7C798-0042-D4E0-F52E-BCCC759E4E8C}"/>
              </a:ext>
            </a:extLst>
          </p:cNvPr>
          <p:cNvSpPr txBox="1"/>
          <p:nvPr/>
        </p:nvSpPr>
        <p:spPr>
          <a:xfrm>
            <a:off x="1018793" y="1608376"/>
            <a:ext cx="10467790" cy="799193"/>
          </a:xfrm>
          <a:prstGeom prst="rect">
            <a:avLst/>
          </a:prstGeom>
        </p:spPr>
        <p:txBody>
          <a:bodyPr vert="horz" wrap="square" lIns="0" tIns="12700" rIns="0" bIns="0" rtlCol="0" anchor="t">
            <a:spAutoFit/>
          </a:bodyPr>
          <a:lstStyle/>
          <a:p>
            <a:pPr marL="424180" indent="-342900">
              <a:spcBef>
                <a:spcPts val="100"/>
              </a:spcBef>
              <a:buFont typeface="Arial" panose="020B0604020202020204" pitchFamily="34" charset="0"/>
              <a:buChar char="•"/>
            </a:pPr>
            <a:endParaRPr lang="vi-VN" sz="2400">
              <a:solidFill>
                <a:srgbClr val="006FC0"/>
              </a:solidFill>
              <a:latin typeface="Times New Roman"/>
              <a:ea typeface="Calibri"/>
              <a:cs typeface="Segoe UI"/>
            </a:endParaRPr>
          </a:p>
          <a:p>
            <a:pPr marL="755650" marR="5080" lvl="1" indent="-285750">
              <a:lnSpc>
                <a:spcPct val="150100"/>
              </a:lnSpc>
              <a:spcBef>
                <a:spcPts val="370"/>
              </a:spcBef>
              <a:buFont typeface="Arial" panose="020B0604020202020204" pitchFamily="34" charset="0"/>
              <a:buChar char="•"/>
            </a:pPr>
            <a:endParaRPr lang="vi-VN">
              <a:latin typeface="+mj-lt"/>
            </a:endParaRPr>
          </a:p>
        </p:txBody>
      </p:sp>
      <p:pic>
        <p:nvPicPr>
          <p:cNvPr id="14" name="Hình ảnh 13" descr="Ảnh có chứa văn bản, áo đấu&#10;&#10;Mô tả được tạo tự động">
            <a:extLst>
              <a:ext uri="{FF2B5EF4-FFF2-40B4-BE49-F238E27FC236}">
                <a16:creationId xmlns:a16="http://schemas.microsoft.com/office/drawing/2014/main" id="{8B9842E5-60F5-58AC-F7C1-212F6A845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41" y="2106436"/>
            <a:ext cx="1881267" cy="3580463"/>
          </a:xfrm>
          <a:prstGeom prst="rect">
            <a:avLst/>
          </a:prstGeom>
        </p:spPr>
      </p:pic>
      <p:pic>
        <p:nvPicPr>
          <p:cNvPr id="19" name="Hình ảnh 18" descr="Ảnh có chứa ngoài trời, tòa nhà, văn bản, cây cối&#10;&#10;Mô tả được tạo tự động">
            <a:extLst>
              <a:ext uri="{FF2B5EF4-FFF2-40B4-BE49-F238E27FC236}">
                <a16:creationId xmlns:a16="http://schemas.microsoft.com/office/drawing/2014/main" id="{B6C7C5D2-2A7D-401E-1ABE-A19C59576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207" y="1874244"/>
            <a:ext cx="5711852" cy="3770605"/>
          </a:xfrm>
          <a:prstGeom prst="rect">
            <a:avLst/>
          </a:prstGeom>
        </p:spPr>
      </p:pic>
      <p:sp>
        <p:nvSpPr>
          <p:cNvPr id="20" name="object 12">
            <a:extLst>
              <a:ext uri="{FF2B5EF4-FFF2-40B4-BE49-F238E27FC236}">
                <a16:creationId xmlns:a16="http://schemas.microsoft.com/office/drawing/2014/main" id="{21E5AFA1-72E5-1C2F-799B-85B4948F5EB7}"/>
              </a:ext>
            </a:extLst>
          </p:cNvPr>
          <p:cNvSpPr txBox="1"/>
          <p:nvPr/>
        </p:nvSpPr>
        <p:spPr>
          <a:xfrm>
            <a:off x="111278" y="6008889"/>
            <a:ext cx="2646768" cy="351378"/>
          </a:xfrm>
          <a:prstGeom prst="rect">
            <a:avLst/>
          </a:prstGeom>
        </p:spPr>
        <p:txBody>
          <a:bodyPr vert="horz" wrap="square" lIns="0" tIns="12700" rIns="0" bIns="0" rtlCol="0" anchor="t">
            <a:spAutoFit/>
          </a:bodyPr>
          <a:lstStyle/>
          <a:p>
            <a:pPr marL="81280" algn="just">
              <a:spcBef>
                <a:spcPts val="100"/>
              </a:spcBef>
            </a:pPr>
            <a:r>
              <a:rPr lang="vi-VN" sz="2200">
                <a:latin typeface="+mj-lt"/>
                <a:cs typeface="Arial"/>
              </a:rPr>
              <a:t>Img1203.jpg (</a:t>
            </a:r>
            <a:r>
              <a:rPr lang="vi-VN" sz="2200" err="1">
                <a:latin typeface="+mj-lt"/>
                <a:cs typeface="Arial"/>
              </a:rPr>
              <a:t>test</a:t>
            </a:r>
            <a:r>
              <a:rPr lang="vi-VN" sz="2200">
                <a:latin typeface="+mj-lt"/>
                <a:cs typeface="Arial"/>
              </a:rPr>
              <a:t> </a:t>
            </a:r>
            <a:r>
              <a:rPr lang="vi-VN" sz="2200" err="1">
                <a:latin typeface="+mj-lt"/>
                <a:cs typeface="Arial"/>
              </a:rPr>
              <a:t>set</a:t>
            </a:r>
            <a:r>
              <a:rPr lang="vi-VN" sz="2200">
                <a:latin typeface="+mj-lt"/>
                <a:cs typeface="Arial"/>
              </a:rPr>
              <a:t>)</a:t>
            </a:r>
          </a:p>
        </p:txBody>
      </p:sp>
      <p:sp>
        <p:nvSpPr>
          <p:cNvPr id="21" name="object 12">
            <a:extLst>
              <a:ext uri="{FF2B5EF4-FFF2-40B4-BE49-F238E27FC236}">
                <a16:creationId xmlns:a16="http://schemas.microsoft.com/office/drawing/2014/main" id="{C8F9051C-25AD-FC4A-5D64-A232150E6378}"/>
              </a:ext>
            </a:extLst>
          </p:cNvPr>
          <p:cNvSpPr txBox="1"/>
          <p:nvPr/>
        </p:nvSpPr>
        <p:spPr>
          <a:xfrm>
            <a:off x="3029521" y="6025944"/>
            <a:ext cx="2646768" cy="351378"/>
          </a:xfrm>
          <a:prstGeom prst="rect">
            <a:avLst/>
          </a:prstGeom>
        </p:spPr>
        <p:txBody>
          <a:bodyPr vert="horz" wrap="square" lIns="0" tIns="12700" rIns="0" bIns="0" rtlCol="0" anchor="t">
            <a:spAutoFit/>
          </a:bodyPr>
          <a:lstStyle/>
          <a:p>
            <a:pPr marL="81280" algn="just">
              <a:spcBef>
                <a:spcPts val="100"/>
              </a:spcBef>
            </a:pPr>
            <a:r>
              <a:rPr lang="vi-VN" sz="2200">
                <a:latin typeface="+mj-lt"/>
                <a:cs typeface="Arial"/>
              </a:rPr>
              <a:t>Img0368.jpg (</a:t>
            </a:r>
            <a:r>
              <a:rPr lang="vi-VN" sz="2200" err="1">
                <a:latin typeface="+mj-lt"/>
                <a:cs typeface="Arial"/>
              </a:rPr>
              <a:t>test</a:t>
            </a:r>
            <a:r>
              <a:rPr lang="vi-VN" sz="2200">
                <a:latin typeface="+mj-lt"/>
                <a:cs typeface="Arial"/>
              </a:rPr>
              <a:t> </a:t>
            </a:r>
            <a:r>
              <a:rPr lang="vi-VN" sz="2200" err="1">
                <a:latin typeface="+mj-lt"/>
                <a:cs typeface="Arial"/>
              </a:rPr>
              <a:t>set</a:t>
            </a:r>
            <a:r>
              <a:rPr lang="vi-VN" sz="2200">
                <a:latin typeface="+mj-lt"/>
                <a:cs typeface="Arial"/>
              </a:rPr>
              <a:t>)</a:t>
            </a:r>
          </a:p>
        </p:txBody>
      </p:sp>
      <p:sp>
        <p:nvSpPr>
          <p:cNvPr id="22" name="object 12">
            <a:extLst>
              <a:ext uri="{FF2B5EF4-FFF2-40B4-BE49-F238E27FC236}">
                <a16:creationId xmlns:a16="http://schemas.microsoft.com/office/drawing/2014/main" id="{EF2501FC-7DE6-2BBF-664A-FFBF22EACDEF}"/>
              </a:ext>
            </a:extLst>
          </p:cNvPr>
          <p:cNvSpPr txBox="1"/>
          <p:nvPr/>
        </p:nvSpPr>
        <p:spPr>
          <a:xfrm>
            <a:off x="8110570" y="6025944"/>
            <a:ext cx="2646768" cy="351378"/>
          </a:xfrm>
          <a:prstGeom prst="rect">
            <a:avLst/>
          </a:prstGeom>
        </p:spPr>
        <p:txBody>
          <a:bodyPr vert="horz" wrap="square" lIns="0" tIns="12700" rIns="0" bIns="0" rtlCol="0" anchor="t">
            <a:spAutoFit/>
          </a:bodyPr>
          <a:lstStyle/>
          <a:p>
            <a:pPr marL="81280" algn="just">
              <a:spcBef>
                <a:spcPts val="100"/>
              </a:spcBef>
            </a:pPr>
            <a:r>
              <a:rPr lang="vi-VN" sz="2200">
                <a:latin typeface="+mj-lt"/>
                <a:cs typeface="Arial"/>
              </a:rPr>
              <a:t>Img1406.jpg (</a:t>
            </a:r>
            <a:r>
              <a:rPr lang="vi-VN" sz="2200" err="1">
                <a:latin typeface="+mj-lt"/>
                <a:cs typeface="Arial"/>
              </a:rPr>
              <a:t>test</a:t>
            </a:r>
            <a:r>
              <a:rPr lang="vi-VN" sz="2200">
                <a:latin typeface="+mj-lt"/>
                <a:cs typeface="Arial"/>
              </a:rPr>
              <a:t> </a:t>
            </a:r>
            <a:r>
              <a:rPr lang="vi-VN" sz="2200" err="1">
                <a:latin typeface="+mj-lt"/>
                <a:cs typeface="Arial"/>
              </a:rPr>
              <a:t>set</a:t>
            </a:r>
            <a:r>
              <a:rPr lang="vi-VN" sz="2200">
                <a:latin typeface="+mj-lt"/>
                <a:cs typeface="Arial"/>
              </a:rPr>
              <a:t>)</a:t>
            </a:r>
          </a:p>
        </p:txBody>
      </p:sp>
      <p:pic>
        <p:nvPicPr>
          <p:cNvPr id="1026" name="Picture 2" descr="Mở ảnh">
            <a:extLst>
              <a:ext uri="{FF2B5EF4-FFF2-40B4-BE49-F238E27FC236}">
                <a16:creationId xmlns:a16="http://schemas.microsoft.com/office/drawing/2014/main" id="{2B87B906-F24F-51B3-DEBD-62E7A6922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592" y="2564500"/>
            <a:ext cx="3722230" cy="278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04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vi-VN" sz="2400" spc="-5" err="1"/>
              <a:t>VinText</a:t>
            </a:r>
            <a:endParaRPr lang="vi-VN" sz="2400" spc="-5"/>
          </a:p>
        </p:txBody>
      </p:sp>
      <p:sp>
        <p:nvSpPr>
          <p:cNvPr id="13" name="object 13"/>
          <p:cNvSpPr txBox="1"/>
          <p:nvPr/>
        </p:nvSpPr>
        <p:spPr>
          <a:xfrm>
            <a:off x="11100816" y="6492507"/>
            <a:ext cx="50287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19</a:t>
            </a:fld>
            <a:endParaRPr sz="1800">
              <a:latin typeface="Segoe UI"/>
              <a:cs typeface="Segoe UI"/>
            </a:endParaRPr>
          </a:p>
        </p:txBody>
      </p:sp>
      <p:sp>
        <p:nvSpPr>
          <p:cNvPr id="12" name="object 12"/>
          <p:cNvSpPr txBox="1"/>
          <p:nvPr/>
        </p:nvSpPr>
        <p:spPr>
          <a:xfrm>
            <a:off x="784859" y="1543478"/>
            <a:ext cx="11088467" cy="702756"/>
          </a:xfrm>
          <a:prstGeom prst="rect">
            <a:avLst/>
          </a:prstGeom>
        </p:spPr>
        <p:txBody>
          <a:bodyPr vert="horz" wrap="square" lIns="0" tIns="12700" rIns="0" bIns="0" rtlCol="0" anchor="t">
            <a:spAutoFit/>
          </a:bodyPr>
          <a:lstStyle/>
          <a:p>
            <a:pPr marL="81280" algn="just">
              <a:spcBef>
                <a:spcPts val="100"/>
              </a:spcBef>
            </a:pPr>
            <a:r>
              <a:rPr lang="vi-VN" sz="2200" b="1" spc="-5">
                <a:solidFill>
                  <a:srgbClr val="006FC0"/>
                </a:solidFill>
                <a:latin typeface="+mj-lt"/>
                <a:cs typeface="Segoe UI"/>
              </a:rPr>
              <a:t>Thách thức của bộ dữ liệu</a:t>
            </a:r>
          </a:p>
          <a:p>
            <a:pPr marL="424180" indent="-342900" algn="just">
              <a:spcBef>
                <a:spcPts val="100"/>
              </a:spcBef>
              <a:buFont typeface="Arial" panose="020B0604020202020204" pitchFamily="34" charset="0"/>
              <a:buChar char="•"/>
            </a:pPr>
            <a:r>
              <a:rPr lang="vi-VN" sz="2200">
                <a:latin typeface="+mj-lt"/>
                <a:cs typeface="Arial"/>
              </a:rPr>
              <a:t>Chất lượng ảnh không tốt gây nhiều thách thức</a:t>
            </a:r>
          </a:p>
        </p:txBody>
      </p:sp>
      <p:sp>
        <p:nvSpPr>
          <p:cNvPr id="8" name="object 9">
            <a:extLst>
              <a:ext uri="{FF2B5EF4-FFF2-40B4-BE49-F238E27FC236}">
                <a16:creationId xmlns:a16="http://schemas.microsoft.com/office/drawing/2014/main" id="{A5D7C798-0042-D4E0-F52E-BCCC759E4E8C}"/>
              </a:ext>
            </a:extLst>
          </p:cNvPr>
          <p:cNvSpPr txBox="1"/>
          <p:nvPr/>
        </p:nvSpPr>
        <p:spPr>
          <a:xfrm>
            <a:off x="1018793" y="1608376"/>
            <a:ext cx="10467790" cy="799193"/>
          </a:xfrm>
          <a:prstGeom prst="rect">
            <a:avLst/>
          </a:prstGeom>
        </p:spPr>
        <p:txBody>
          <a:bodyPr vert="horz" wrap="square" lIns="0" tIns="12700" rIns="0" bIns="0" rtlCol="0" anchor="t">
            <a:spAutoFit/>
          </a:bodyPr>
          <a:lstStyle/>
          <a:p>
            <a:pPr marL="424180" indent="-342900">
              <a:spcBef>
                <a:spcPts val="100"/>
              </a:spcBef>
              <a:buFont typeface="Arial" panose="020B0604020202020204" pitchFamily="34" charset="0"/>
              <a:buChar char="•"/>
            </a:pPr>
            <a:endParaRPr lang="vi-VN" sz="2400">
              <a:solidFill>
                <a:srgbClr val="006FC0"/>
              </a:solidFill>
              <a:latin typeface="Times New Roman"/>
              <a:ea typeface="Calibri"/>
              <a:cs typeface="Segoe UI"/>
            </a:endParaRPr>
          </a:p>
          <a:p>
            <a:pPr marL="755650" marR="5080" lvl="1" indent="-285750">
              <a:lnSpc>
                <a:spcPct val="150100"/>
              </a:lnSpc>
              <a:spcBef>
                <a:spcPts val="370"/>
              </a:spcBef>
              <a:buFont typeface="Arial" panose="020B0604020202020204" pitchFamily="34" charset="0"/>
              <a:buChar char="•"/>
            </a:pPr>
            <a:endParaRPr lang="vi-VN">
              <a:latin typeface="+mj-lt"/>
            </a:endParaRPr>
          </a:p>
        </p:txBody>
      </p:sp>
      <p:pic>
        <p:nvPicPr>
          <p:cNvPr id="10" name="Hình ảnh 9" descr="Ảnh có chứa văn bản, ngoài trời, tòa nhà, bảng chỉ dẫn&#10;&#10;Mô tả được tạo tự động">
            <a:extLst>
              <a:ext uri="{FF2B5EF4-FFF2-40B4-BE49-F238E27FC236}">
                <a16:creationId xmlns:a16="http://schemas.microsoft.com/office/drawing/2014/main" id="{490B9056-6402-5277-54C6-A39B45331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165" y="2792596"/>
            <a:ext cx="3148165" cy="2680438"/>
          </a:xfrm>
          <a:prstGeom prst="rect">
            <a:avLst/>
          </a:prstGeom>
        </p:spPr>
      </p:pic>
      <p:sp>
        <p:nvSpPr>
          <p:cNvPr id="15" name="object 11">
            <a:extLst>
              <a:ext uri="{FF2B5EF4-FFF2-40B4-BE49-F238E27FC236}">
                <a16:creationId xmlns:a16="http://schemas.microsoft.com/office/drawing/2014/main" id="{8C3A1C7A-F995-1A04-258E-868CA325C55D}"/>
              </a:ext>
            </a:extLst>
          </p:cNvPr>
          <p:cNvSpPr txBox="1">
            <a:spLocks/>
          </p:cNvSpPr>
          <p:nvPr/>
        </p:nvSpPr>
        <p:spPr>
          <a:xfrm>
            <a:off x="2707992" y="5525895"/>
            <a:ext cx="3233615" cy="1120820"/>
          </a:xfrm>
          <a:prstGeom prst="rect">
            <a:avLst/>
          </a:prstGeom>
        </p:spPr>
        <p:txBody>
          <a:bodyPr vert="horz" wrap="square" lIns="0" tIns="12700" rIns="0" bIns="0" rtlCol="0" anchor="t">
            <a:spAutoFit/>
          </a:bodyPr>
          <a:lstStyle>
            <a:lvl1pPr>
              <a:defRPr sz="6000" b="1" i="0">
                <a:solidFill>
                  <a:schemeClr val="tx1"/>
                </a:solidFill>
                <a:latin typeface="Segoe UI"/>
                <a:ea typeface="+mj-ea"/>
                <a:cs typeface="Segoe UI"/>
              </a:defRPr>
            </a:lvl1pPr>
          </a:lstStyle>
          <a:p>
            <a:pPr marL="12700" algn="l"/>
            <a:r>
              <a:rPr lang="vi-VN" sz="2400" b="0" kern="0" spc="-5"/>
              <a:t>Mất chữ</a:t>
            </a:r>
          </a:p>
          <a:p>
            <a:pPr marL="12700" algn="l"/>
            <a:r>
              <a:rPr lang="vi-VN" sz="2400" b="0" kern="0" spc="-5"/>
              <a:t>im1944.jpg</a:t>
            </a:r>
          </a:p>
          <a:p>
            <a:pPr marL="12700" algn="l"/>
            <a:endParaRPr lang="vi-VN" sz="2400" b="0" kern="0" spc="-5"/>
          </a:p>
        </p:txBody>
      </p:sp>
      <p:pic>
        <p:nvPicPr>
          <p:cNvPr id="9" name="Hình ảnh 8" descr="Ảnh có chứa văn bản, ngoài trời, bảng chỉ dẫn, Panô quảng cáo&#10;&#10;Mô tả được tạo tự động">
            <a:extLst>
              <a:ext uri="{FF2B5EF4-FFF2-40B4-BE49-F238E27FC236}">
                <a16:creationId xmlns:a16="http://schemas.microsoft.com/office/drawing/2014/main" id="{72A7C3FF-EF44-774A-10A4-73914E886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21" y="2550849"/>
            <a:ext cx="4361794" cy="2776239"/>
          </a:xfrm>
          <a:prstGeom prst="rect">
            <a:avLst/>
          </a:prstGeom>
        </p:spPr>
      </p:pic>
      <p:sp>
        <p:nvSpPr>
          <p:cNvPr id="16" name="object 11">
            <a:extLst>
              <a:ext uri="{FF2B5EF4-FFF2-40B4-BE49-F238E27FC236}">
                <a16:creationId xmlns:a16="http://schemas.microsoft.com/office/drawing/2014/main" id="{96BBA924-1C69-8133-E26B-597AC7C0FAAC}"/>
              </a:ext>
            </a:extLst>
          </p:cNvPr>
          <p:cNvSpPr txBox="1">
            <a:spLocks/>
          </p:cNvSpPr>
          <p:nvPr/>
        </p:nvSpPr>
        <p:spPr>
          <a:xfrm>
            <a:off x="7178510" y="5512342"/>
            <a:ext cx="3233615" cy="1120820"/>
          </a:xfrm>
          <a:prstGeom prst="rect">
            <a:avLst/>
          </a:prstGeom>
        </p:spPr>
        <p:txBody>
          <a:bodyPr vert="horz" wrap="square" lIns="0" tIns="12700" rIns="0" bIns="0" rtlCol="0" anchor="t">
            <a:spAutoFit/>
          </a:bodyPr>
          <a:lstStyle>
            <a:lvl1pPr>
              <a:defRPr sz="6000" b="1" i="0">
                <a:solidFill>
                  <a:schemeClr val="tx1"/>
                </a:solidFill>
                <a:latin typeface="Segoe UI"/>
                <a:ea typeface="+mj-ea"/>
                <a:cs typeface="Segoe UI"/>
              </a:defRPr>
            </a:lvl1pPr>
          </a:lstStyle>
          <a:p>
            <a:pPr marL="12700" algn="ctr"/>
            <a:r>
              <a:rPr lang="vi-VN" sz="2400" b="0" kern="0" spc="-5">
                <a:latin typeface="+mj-lt"/>
              </a:rPr>
              <a:t>Ảnh bị nhòe</a:t>
            </a:r>
          </a:p>
          <a:p>
            <a:pPr marL="12700" algn="ctr"/>
            <a:r>
              <a:rPr lang="vi-VN" sz="2400" b="0" kern="0" spc="-5">
                <a:latin typeface="+mj-lt"/>
              </a:rPr>
              <a:t>im0254.jpg</a:t>
            </a:r>
          </a:p>
          <a:p>
            <a:pPr marL="12700" algn="ctr"/>
            <a:endParaRPr lang="vi-VN" sz="2400" b="0" kern="0" spc="-5">
              <a:latin typeface="+mj-lt"/>
            </a:endParaRPr>
          </a:p>
        </p:txBody>
      </p:sp>
    </p:spTree>
    <p:extLst>
      <p:ext uri="{BB962C8B-B14F-4D97-AF65-F5344CB8AC3E}">
        <p14:creationId xmlns:p14="http://schemas.microsoft.com/office/powerpoint/2010/main" val="310036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3" name="object 3"/>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grpSp>
        <p:nvGrpSpPr>
          <p:cNvPr id="4" name="object 4"/>
          <p:cNvGrpSpPr/>
          <p:nvPr/>
        </p:nvGrpSpPr>
        <p:grpSpPr>
          <a:xfrm>
            <a:off x="1565147" y="844296"/>
            <a:ext cx="1760220" cy="90170"/>
            <a:chOff x="1565147" y="844296"/>
            <a:chExt cx="1760220" cy="90170"/>
          </a:xfrm>
        </p:grpSpPr>
        <p:sp>
          <p:nvSpPr>
            <p:cNvPr id="5" name="object 5"/>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6" name="object 6"/>
            <p:cNvSpPr/>
            <p:nvPr/>
          </p:nvSpPr>
          <p:spPr>
            <a:xfrm>
              <a:off x="2444495" y="844296"/>
              <a:ext cx="881380" cy="90170"/>
            </a:xfrm>
            <a:custGeom>
              <a:avLst/>
              <a:gdLst/>
              <a:ahLst/>
              <a:cxnLst/>
              <a:rect l="l" t="t" r="r" b="b"/>
              <a:pathLst>
                <a:path w="881379" h="90169">
                  <a:moveTo>
                    <a:pt x="880871" y="0"/>
                  </a:moveTo>
                  <a:lnTo>
                    <a:pt x="0" y="0"/>
                  </a:lnTo>
                  <a:lnTo>
                    <a:pt x="0" y="89915"/>
                  </a:lnTo>
                  <a:lnTo>
                    <a:pt x="880871" y="89915"/>
                  </a:lnTo>
                  <a:lnTo>
                    <a:pt x="880871" y="0"/>
                  </a:lnTo>
                  <a:close/>
                </a:path>
              </a:pathLst>
            </a:custGeom>
            <a:solidFill>
              <a:srgbClr val="1763FB"/>
            </a:solidFill>
          </p:spPr>
          <p:txBody>
            <a:bodyPr wrap="square" lIns="0" tIns="0" rIns="0" bIns="0" rtlCol="0"/>
            <a:lstStyle/>
            <a:p>
              <a:endParaRPr/>
            </a:p>
          </p:txBody>
        </p:sp>
      </p:grpSp>
      <p:sp>
        <p:nvSpPr>
          <p:cNvPr id="7" name="object 7"/>
          <p:cNvSpPr txBox="1"/>
          <p:nvPr/>
        </p:nvSpPr>
        <p:spPr>
          <a:xfrm>
            <a:off x="1444244" y="471042"/>
            <a:ext cx="1040130" cy="299720"/>
          </a:xfrm>
          <a:prstGeom prst="rect">
            <a:avLst/>
          </a:prstGeom>
        </p:spPr>
        <p:txBody>
          <a:bodyPr vert="horz" wrap="square" lIns="0" tIns="12700" rIns="0" bIns="0" rtlCol="0">
            <a:spAutoFit/>
          </a:bodyPr>
          <a:lstStyle/>
          <a:p>
            <a:pPr marL="12700">
              <a:lnSpc>
                <a:spcPct val="100000"/>
              </a:lnSpc>
              <a:spcBef>
                <a:spcPts val="100"/>
              </a:spcBef>
            </a:pPr>
            <a:r>
              <a:rPr sz="1800" b="1" spc="-5">
                <a:latin typeface="Segoe UI"/>
                <a:cs typeface="Segoe UI"/>
              </a:rPr>
              <a:t>MỤC</a:t>
            </a:r>
            <a:r>
              <a:rPr sz="1800" b="1" spc="-95">
                <a:latin typeface="Segoe UI"/>
                <a:cs typeface="Segoe UI"/>
              </a:rPr>
              <a:t> </a:t>
            </a:r>
            <a:r>
              <a:rPr sz="1800" b="1" spc="-5">
                <a:latin typeface="Segoe UI"/>
                <a:cs typeface="Segoe UI"/>
              </a:rPr>
              <a:t>LỤC</a:t>
            </a:r>
            <a:endParaRPr sz="1800">
              <a:latin typeface="Segoe UI"/>
              <a:cs typeface="Segoe UI"/>
            </a:endParaRPr>
          </a:p>
        </p:txBody>
      </p:sp>
      <p:sp>
        <p:nvSpPr>
          <p:cNvPr id="8" name="object 8"/>
          <p:cNvSpPr/>
          <p:nvPr/>
        </p:nvSpPr>
        <p:spPr>
          <a:xfrm>
            <a:off x="740663" y="0"/>
            <a:ext cx="556260" cy="1402080"/>
          </a:xfrm>
          <a:custGeom>
            <a:avLst/>
            <a:gdLst/>
            <a:ahLst/>
            <a:cxnLst/>
            <a:rect l="l" t="t" r="r" b="b"/>
            <a:pathLst>
              <a:path w="556260" h="1402080">
                <a:moveTo>
                  <a:pt x="556260" y="0"/>
                </a:moveTo>
                <a:lnTo>
                  <a:pt x="0" y="0"/>
                </a:lnTo>
                <a:lnTo>
                  <a:pt x="0" y="1402079"/>
                </a:lnTo>
                <a:lnTo>
                  <a:pt x="556260" y="1402079"/>
                </a:lnTo>
                <a:lnTo>
                  <a:pt x="556260" y="0"/>
                </a:lnTo>
                <a:close/>
              </a:path>
            </a:pathLst>
          </a:custGeom>
          <a:solidFill>
            <a:srgbClr val="1763FB"/>
          </a:solidFill>
        </p:spPr>
        <p:txBody>
          <a:bodyPr wrap="square" lIns="0" tIns="0" rIns="0" bIns="0" rtlCol="0"/>
          <a:lstStyle/>
          <a:p>
            <a:endParaRPr/>
          </a:p>
        </p:txBody>
      </p:sp>
      <p:sp>
        <p:nvSpPr>
          <p:cNvPr id="9" name="object 9"/>
          <p:cNvSpPr txBox="1"/>
          <p:nvPr/>
        </p:nvSpPr>
        <p:spPr>
          <a:xfrm>
            <a:off x="830986" y="970534"/>
            <a:ext cx="375920" cy="391160"/>
          </a:xfrm>
          <a:prstGeom prst="rect">
            <a:avLst/>
          </a:prstGeom>
        </p:spPr>
        <p:txBody>
          <a:bodyPr vert="horz" wrap="square" lIns="0" tIns="12700" rIns="0" bIns="0" rtlCol="0">
            <a:spAutoFit/>
          </a:bodyPr>
          <a:lstStyle/>
          <a:p>
            <a:pPr marL="12700">
              <a:lnSpc>
                <a:spcPct val="100000"/>
              </a:lnSpc>
              <a:spcBef>
                <a:spcPts val="100"/>
              </a:spcBef>
            </a:pPr>
            <a:r>
              <a:rPr sz="2400" b="1" spc="-5">
                <a:solidFill>
                  <a:srgbClr val="FFFFFF"/>
                </a:solidFill>
                <a:latin typeface="Segoe UI"/>
                <a:cs typeface="Segoe UI"/>
              </a:rPr>
              <a:t>00</a:t>
            </a:r>
            <a:endParaRPr sz="2400">
              <a:latin typeface="Segoe UI"/>
              <a:cs typeface="Segoe UI"/>
            </a:endParaRPr>
          </a:p>
        </p:txBody>
      </p:sp>
      <p:pic>
        <p:nvPicPr>
          <p:cNvPr id="10" name="object 10"/>
          <p:cNvPicPr/>
          <p:nvPr/>
        </p:nvPicPr>
        <p:blipFill>
          <a:blip r:embed="rId2" cstate="print"/>
          <a:stretch>
            <a:fillRect/>
          </a:stretch>
        </p:blipFill>
        <p:spPr>
          <a:xfrm>
            <a:off x="772636" y="1987200"/>
            <a:ext cx="3550982" cy="1710118"/>
          </a:xfrm>
          <a:prstGeom prst="rect">
            <a:avLst/>
          </a:prstGeom>
        </p:spPr>
      </p:pic>
      <p:sp>
        <p:nvSpPr>
          <p:cNvPr id="11" name="object 11"/>
          <p:cNvSpPr txBox="1"/>
          <p:nvPr/>
        </p:nvSpPr>
        <p:spPr>
          <a:xfrm>
            <a:off x="770672" y="1985300"/>
            <a:ext cx="3473450" cy="1632585"/>
          </a:xfrm>
          <a:prstGeom prst="rect">
            <a:avLst/>
          </a:prstGeom>
          <a:solidFill>
            <a:srgbClr val="FFFFFF"/>
          </a:solidFill>
          <a:ln w="12700">
            <a:solidFill>
              <a:schemeClr val="bg1"/>
            </a:solidFill>
          </a:ln>
        </p:spPr>
        <p:txBody>
          <a:bodyPr vert="horz" wrap="square" lIns="0" tIns="60960" rIns="0" bIns="0" rtlCol="0">
            <a:spAutoFit/>
          </a:bodyPr>
          <a:lstStyle/>
          <a:p>
            <a:pPr marL="190500">
              <a:lnSpc>
                <a:spcPct val="100000"/>
              </a:lnSpc>
              <a:spcBef>
                <a:spcPts val="480"/>
              </a:spcBef>
            </a:pPr>
            <a:r>
              <a:rPr sz="5400" b="1" spc="7" baseline="-9259">
                <a:solidFill>
                  <a:srgbClr val="1763FB"/>
                </a:solidFill>
                <a:latin typeface="Segoe UI"/>
                <a:cs typeface="Segoe UI"/>
              </a:rPr>
              <a:t>0</a:t>
            </a:r>
            <a:r>
              <a:rPr sz="5400" b="1" baseline="-9259">
                <a:solidFill>
                  <a:srgbClr val="1763FB"/>
                </a:solidFill>
                <a:latin typeface="Segoe UI"/>
                <a:cs typeface="Segoe UI"/>
              </a:rPr>
              <a:t>1</a:t>
            </a:r>
            <a:r>
              <a:rPr sz="5400" b="1" spc="-547" baseline="-9259">
                <a:solidFill>
                  <a:srgbClr val="1763FB"/>
                </a:solidFill>
                <a:latin typeface="Segoe UI"/>
                <a:cs typeface="Segoe UI"/>
              </a:rPr>
              <a:t> </a:t>
            </a:r>
            <a:r>
              <a:rPr sz="2000" b="1">
                <a:latin typeface="Segoe UI"/>
                <a:cs typeface="Segoe UI"/>
              </a:rPr>
              <a:t>GIỚI</a:t>
            </a:r>
            <a:r>
              <a:rPr sz="2000" b="1" spc="-15">
                <a:latin typeface="Segoe UI"/>
                <a:cs typeface="Segoe UI"/>
              </a:rPr>
              <a:t> </a:t>
            </a:r>
            <a:r>
              <a:rPr sz="2000" b="1">
                <a:latin typeface="Segoe UI"/>
                <a:cs typeface="Segoe UI"/>
              </a:rPr>
              <a:t>THIỆU</a:t>
            </a:r>
            <a:r>
              <a:rPr sz="2000" b="1" spc="-10">
                <a:latin typeface="Segoe UI"/>
                <a:cs typeface="Segoe UI"/>
              </a:rPr>
              <a:t> </a:t>
            </a:r>
            <a:r>
              <a:rPr sz="2000" b="1" spc="-5">
                <a:latin typeface="Segoe UI"/>
                <a:cs typeface="Segoe UI"/>
              </a:rPr>
              <a:t>Đ</a:t>
            </a:r>
            <a:r>
              <a:rPr sz="2000" b="1">
                <a:latin typeface="Segoe UI"/>
                <a:cs typeface="Segoe UI"/>
              </a:rPr>
              <a:t>Ề </a:t>
            </a:r>
            <a:r>
              <a:rPr sz="2000" b="1" spc="-120">
                <a:latin typeface="Segoe UI"/>
                <a:cs typeface="Segoe UI"/>
              </a:rPr>
              <a:t>T</a:t>
            </a:r>
            <a:r>
              <a:rPr sz="2000" b="1" spc="-5">
                <a:latin typeface="Segoe UI"/>
                <a:cs typeface="Segoe UI"/>
              </a:rPr>
              <a:t>ÀI</a:t>
            </a:r>
            <a:endParaRPr sz="2000">
              <a:latin typeface="Segoe UI"/>
              <a:cs typeface="Segoe UI"/>
            </a:endParaRPr>
          </a:p>
        </p:txBody>
      </p:sp>
      <p:pic>
        <p:nvPicPr>
          <p:cNvPr id="12" name="object 12"/>
          <p:cNvPicPr/>
          <p:nvPr/>
        </p:nvPicPr>
        <p:blipFill>
          <a:blip r:embed="rId2" cstate="print"/>
          <a:stretch>
            <a:fillRect/>
          </a:stretch>
        </p:blipFill>
        <p:spPr>
          <a:xfrm>
            <a:off x="4344900" y="1987200"/>
            <a:ext cx="3552490" cy="1710118"/>
          </a:xfrm>
          <a:prstGeom prst="rect">
            <a:avLst/>
          </a:prstGeom>
        </p:spPr>
      </p:pic>
      <p:sp>
        <p:nvSpPr>
          <p:cNvPr id="13" name="object 13"/>
          <p:cNvSpPr txBox="1"/>
          <p:nvPr/>
        </p:nvSpPr>
        <p:spPr>
          <a:xfrm>
            <a:off x="4327217" y="1985300"/>
            <a:ext cx="3474720" cy="1632585"/>
          </a:xfrm>
          <a:prstGeom prst="rect">
            <a:avLst/>
          </a:prstGeom>
          <a:solidFill>
            <a:srgbClr val="FFFFFF"/>
          </a:solidFill>
          <a:ln w="12700">
            <a:solidFill>
              <a:schemeClr val="bg1"/>
            </a:solidFill>
          </a:ln>
        </p:spPr>
        <p:txBody>
          <a:bodyPr vert="horz" wrap="square" lIns="0" tIns="60960" rIns="0" bIns="0" rtlCol="0">
            <a:spAutoFit/>
          </a:bodyPr>
          <a:lstStyle/>
          <a:p>
            <a:pPr marL="192405">
              <a:lnSpc>
                <a:spcPct val="100000"/>
              </a:lnSpc>
              <a:spcBef>
                <a:spcPts val="480"/>
              </a:spcBef>
            </a:pPr>
            <a:r>
              <a:rPr sz="5400" b="1" spc="7" baseline="-9259">
                <a:solidFill>
                  <a:srgbClr val="1763FB"/>
                </a:solidFill>
                <a:latin typeface="Segoe UI"/>
                <a:cs typeface="Segoe UI"/>
              </a:rPr>
              <a:t>0</a:t>
            </a:r>
            <a:r>
              <a:rPr sz="5400" b="1" baseline="-9259">
                <a:solidFill>
                  <a:srgbClr val="1763FB"/>
                </a:solidFill>
                <a:latin typeface="Segoe UI"/>
                <a:cs typeface="Segoe UI"/>
              </a:rPr>
              <a:t>2</a:t>
            </a:r>
            <a:r>
              <a:rPr sz="5400" b="1" spc="-555" baseline="-9259">
                <a:solidFill>
                  <a:srgbClr val="1763FB"/>
                </a:solidFill>
                <a:latin typeface="Segoe UI"/>
                <a:cs typeface="Segoe UI"/>
              </a:rPr>
              <a:t> </a:t>
            </a:r>
            <a:r>
              <a:rPr sz="2000" b="1" spc="-5">
                <a:latin typeface="Segoe UI"/>
                <a:cs typeface="Segoe UI"/>
              </a:rPr>
              <a:t>B</a:t>
            </a:r>
            <a:r>
              <a:rPr sz="2000" b="1">
                <a:latin typeface="Segoe UI"/>
                <a:cs typeface="Segoe UI"/>
              </a:rPr>
              <a:t>Ộ</a:t>
            </a:r>
            <a:r>
              <a:rPr sz="2000" b="1" spc="-10">
                <a:latin typeface="Segoe UI"/>
                <a:cs typeface="Segoe UI"/>
              </a:rPr>
              <a:t> </a:t>
            </a:r>
            <a:r>
              <a:rPr sz="2000" b="1" spc="-5">
                <a:latin typeface="Segoe UI"/>
                <a:cs typeface="Segoe UI"/>
              </a:rPr>
              <a:t>D</a:t>
            </a:r>
            <a:r>
              <a:rPr sz="2000" b="1">
                <a:latin typeface="Segoe UI"/>
                <a:cs typeface="Segoe UI"/>
              </a:rPr>
              <a:t>Ữ</a:t>
            </a:r>
            <a:r>
              <a:rPr sz="2000" b="1" spc="-15">
                <a:latin typeface="Segoe UI"/>
                <a:cs typeface="Segoe UI"/>
              </a:rPr>
              <a:t> </a:t>
            </a:r>
            <a:r>
              <a:rPr sz="2000" b="1" spc="-5">
                <a:latin typeface="Segoe UI"/>
                <a:cs typeface="Segoe UI"/>
              </a:rPr>
              <a:t>LIỆU</a:t>
            </a:r>
            <a:endParaRPr sz="2000">
              <a:latin typeface="Segoe UI"/>
              <a:cs typeface="Segoe UI"/>
            </a:endParaRPr>
          </a:p>
        </p:txBody>
      </p:sp>
      <p:pic>
        <p:nvPicPr>
          <p:cNvPr id="14" name="object 14"/>
          <p:cNvPicPr/>
          <p:nvPr/>
        </p:nvPicPr>
        <p:blipFill>
          <a:blip r:embed="rId2" cstate="print"/>
          <a:stretch>
            <a:fillRect/>
          </a:stretch>
        </p:blipFill>
        <p:spPr>
          <a:xfrm>
            <a:off x="7921702" y="2076642"/>
            <a:ext cx="3540097" cy="1623033"/>
          </a:xfrm>
          <a:prstGeom prst="rect">
            <a:avLst/>
          </a:prstGeom>
        </p:spPr>
      </p:pic>
      <p:pic>
        <p:nvPicPr>
          <p:cNvPr id="16" name="object 16"/>
          <p:cNvPicPr/>
          <p:nvPr/>
        </p:nvPicPr>
        <p:blipFill>
          <a:blip r:embed="rId2" cstate="print"/>
          <a:stretch>
            <a:fillRect/>
          </a:stretch>
        </p:blipFill>
        <p:spPr>
          <a:xfrm>
            <a:off x="796203" y="3781419"/>
            <a:ext cx="3550982" cy="1710118"/>
          </a:xfrm>
          <a:prstGeom prst="rect">
            <a:avLst/>
          </a:prstGeom>
        </p:spPr>
      </p:pic>
      <p:pic>
        <p:nvPicPr>
          <p:cNvPr id="18" name="object 18"/>
          <p:cNvPicPr/>
          <p:nvPr/>
        </p:nvPicPr>
        <p:blipFill>
          <a:blip r:embed="rId2" cstate="print"/>
          <a:stretch>
            <a:fillRect/>
          </a:stretch>
        </p:blipFill>
        <p:spPr>
          <a:xfrm>
            <a:off x="4344900" y="3765708"/>
            <a:ext cx="3552490" cy="1710118"/>
          </a:xfrm>
          <a:prstGeom prst="rect">
            <a:avLst/>
          </a:prstGeom>
        </p:spPr>
      </p:pic>
      <p:sp>
        <p:nvSpPr>
          <p:cNvPr id="19" name="object 19"/>
          <p:cNvSpPr txBox="1"/>
          <p:nvPr/>
        </p:nvSpPr>
        <p:spPr>
          <a:xfrm>
            <a:off x="4327217" y="3748097"/>
            <a:ext cx="3474720" cy="370614"/>
          </a:xfrm>
          <a:prstGeom prst="rect">
            <a:avLst/>
          </a:prstGeom>
          <a:solidFill>
            <a:srgbClr val="FFFFFF"/>
          </a:solidFill>
          <a:ln w="12700">
            <a:solidFill>
              <a:schemeClr val="bg1"/>
            </a:solidFill>
          </a:ln>
        </p:spPr>
        <p:txBody>
          <a:bodyPr vert="horz" wrap="square" lIns="0" tIns="62230" rIns="0" bIns="0" rtlCol="0" anchor="t">
            <a:spAutoFit/>
          </a:bodyPr>
          <a:lstStyle/>
          <a:p>
            <a:pPr marL="192405">
              <a:lnSpc>
                <a:spcPct val="100000"/>
              </a:lnSpc>
              <a:spcBef>
                <a:spcPts val="490"/>
              </a:spcBef>
            </a:pPr>
            <a:endParaRPr lang="vi-VN" sz="2000" b="1">
              <a:latin typeface="Segoe UI"/>
              <a:cs typeface="Segoe UI"/>
            </a:endParaRPr>
          </a:p>
        </p:txBody>
      </p:sp>
      <p:pic>
        <p:nvPicPr>
          <p:cNvPr id="20" name="object 20"/>
          <p:cNvPicPr/>
          <p:nvPr/>
        </p:nvPicPr>
        <p:blipFill>
          <a:blip r:embed="rId2" cstate="print"/>
          <a:stretch>
            <a:fillRect/>
          </a:stretch>
        </p:blipFill>
        <p:spPr>
          <a:xfrm>
            <a:off x="7934384" y="3812842"/>
            <a:ext cx="3550982" cy="1678695"/>
          </a:xfrm>
          <a:prstGeom prst="rect">
            <a:avLst/>
          </a:prstGeom>
        </p:spPr>
      </p:pic>
      <p:sp>
        <p:nvSpPr>
          <p:cNvPr id="22" name="object 22"/>
          <p:cNvSpPr txBox="1"/>
          <p:nvPr/>
        </p:nvSpPr>
        <p:spPr>
          <a:xfrm>
            <a:off x="1444244" y="1069289"/>
            <a:ext cx="4450715" cy="391795"/>
          </a:xfrm>
          <a:prstGeom prst="rect">
            <a:avLst/>
          </a:prstGeom>
        </p:spPr>
        <p:txBody>
          <a:bodyPr vert="horz" wrap="square" lIns="0" tIns="12700" rIns="0" bIns="0" rtlCol="0">
            <a:spAutoFit/>
          </a:bodyPr>
          <a:lstStyle/>
          <a:p>
            <a:pPr marL="12700">
              <a:lnSpc>
                <a:spcPct val="100000"/>
              </a:lnSpc>
              <a:spcBef>
                <a:spcPts val="100"/>
              </a:spcBef>
            </a:pPr>
            <a:r>
              <a:rPr sz="2400" b="1" spc="-5">
                <a:latin typeface="Segoe UI"/>
                <a:cs typeface="Segoe UI"/>
              </a:rPr>
              <a:t>NỘI</a:t>
            </a:r>
            <a:r>
              <a:rPr sz="2400" b="1" spc="-10">
                <a:latin typeface="Segoe UI"/>
                <a:cs typeface="Segoe UI"/>
              </a:rPr>
              <a:t> </a:t>
            </a:r>
            <a:r>
              <a:rPr sz="2400" b="1" spc="-5">
                <a:latin typeface="Segoe UI"/>
                <a:cs typeface="Segoe UI"/>
              </a:rPr>
              <a:t>DUNG</a:t>
            </a:r>
            <a:r>
              <a:rPr sz="2400" b="1" spc="5">
                <a:latin typeface="Segoe UI"/>
                <a:cs typeface="Segoe UI"/>
              </a:rPr>
              <a:t> </a:t>
            </a:r>
            <a:r>
              <a:rPr sz="2400" b="1" spc="-5">
                <a:latin typeface="Segoe UI"/>
                <a:cs typeface="Segoe UI"/>
              </a:rPr>
              <a:t>BÀI THUYẾT</a:t>
            </a:r>
            <a:r>
              <a:rPr sz="2400" b="1" spc="5">
                <a:latin typeface="Segoe UI"/>
                <a:cs typeface="Segoe UI"/>
              </a:rPr>
              <a:t> </a:t>
            </a:r>
            <a:r>
              <a:rPr sz="2400" b="1" spc="-5">
                <a:latin typeface="Segoe UI"/>
                <a:cs typeface="Segoe UI"/>
              </a:rPr>
              <a:t>TRÌNH</a:t>
            </a:r>
            <a:endParaRPr sz="2400">
              <a:latin typeface="Segoe UI"/>
              <a:cs typeface="Segoe UI"/>
            </a:endParaRPr>
          </a:p>
        </p:txBody>
      </p:sp>
      <p:pic>
        <p:nvPicPr>
          <p:cNvPr id="23" name="object 23"/>
          <p:cNvPicPr/>
          <p:nvPr/>
        </p:nvPicPr>
        <p:blipFill>
          <a:blip r:embed="rId3" cstate="print"/>
          <a:stretch>
            <a:fillRect/>
          </a:stretch>
        </p:blipFill>
        <p:spPr>
          <a:xfrm>
            <a:off x="11173968" y="169163"/>
            <a:ext cx="737616" cy="595883"/>
          </a:xfrm>
          <a:prstGeom prst="rect">
            <a:avLst/>
          </a:prstGeom>
        </p:spPr>
      </p:pic>
      <p:sp>
        <p:nvSpPr>
          <p:cNvPr id="24" name="object 24"/>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a:t>
            </a:fld>
            <a:endParaRPr sz="1800">
              <a:latin typeface="Segoe UI"/>
              <a:cs typeface="Segoe UI"/>
            </a:endParaRPr>
          </a:p>
        </p:txBody>
      </p:sp>
      <p:sp>
        <p:nvSpPr>
          <p:cNvPr id="27" name="object 19">
            <a:extLst>
              <a:ext uri="{FF2B5EF4-FFF2-40B4-BE49-F238E27FC236}">
                <a16:creationId xmlns:a16="http://schemas.microsoft.com/office/drawing/2014/main" id="{33927B6E-30D2-D3C8-924A-81998166193C}"/>
              </a:ext>
            </a:extLst>
          </p:cNvPr>
          <p:cNvSpPr txBox="1"/>
          <p:nvPr/>
        </p:nvSpPr>
        <p:spPr>
          <a:xfrm>
            <a:off x="8051814" y="1944099"/>
            <a:ext cx="3370291" cy="1296509"/>
          </a:xfrm>
          <a:prstGeom prst="rect">
            <a:avLst/>
          </a:prstGeom>
          <a:solidFill>
            <a:srgbClr val="FFFFFF"/>
          </a:solidFill>
          <a:ln w="12700">
            <a:solidFill>
              <a:schemeClr val="bg1"/>
            </a:solidFill>
          </a:ln>
        </p:spPr>
        <p:txBody>
          <a:bodyPr vert="horz" wrap="square" lIns="0" tIns="62230" rIns="0" bIns="0" rtlCol="0" anchor="t">
            <a:spAutoFit/>
          </a:bodyPr>
          <a:lstStyle/>
          <a:p>
            <a:pPr marL="192405">
              <a:spcBef>
                <a:spcPts val="490"/>
              </a:spcBef>
            </a:pPr>
            <a:r>
              <a:rPr lang="en-GB" sz="5400" b="1" spc="7" baseline="-9259">
                <a:solidFill>
                  <a:srgbClr val="1763FB"/>
                </a:solidFill>
                <a:latin typeface="Segoe UI"/>
                <a:cs typeface="Segoe UI"/>
              </a:rPr>
              <a:t>03</a:t>
            </a:r>
            <a:r>
              <a:rPr lang="en-GB" sz="5400" b="1" spc="-555" baseline="-9259">
                <a:solidFill>
                  <a:srgbClr val="1763FB"/>
                </a:solidFill>
                <a:latin typeface="Segoe UI"/>
                <a:cs typeface="Segoe UI"/>
              </a:rPr>
              <a:t> </a:t>
            </a:r>
            <a:r>
              <a:rPr lang="vi-VN" sz="2000" b="1" spc="-5">
                <a:latin typeface="Segoe UI"/>
                <a:cs typeface="Segoe UI"/>
              </a:rPr>
              <a:t>HƯỚNG TIẾP CẬN CHUNG</a:t>
            </a:r>
            <a:endParaRPr lang="vi-VN">
              <a:latin typeface="Segoe UI"/>
              <a:cs typeface="Segoe UI"/>
            </a:endParaRPr>
          </a:p>
          <a:p>
            <a:pPr marL="192405">
              <a:spcBef>
                <a:spcPts val="490"/>
              </a:spcBef>
            </a:pPr>
            <a:endParaRPr lang="en-US" sz="2000" b="1">
              <a:latin typeface="Segoe UI"/>
              <a:cs typeface="Segoe UI"/>
            </a:endParaRPr>
          </a:p>
        </p:txBody>
      </p:sp>
      <p:sp>
        <p:nvSpPr>
          <p:cNvPr id="35" name="object 13">
            <a:extLst>
              <a:ext uri="{FF2B5EF4-FFF2-40B4-BE49-F238E27FC236}">
                <a16:creationId xmlns:a16="http://schemas.microsoft.com/office/drawing/2014/main" id="{6C9B8BEB-FC59-90AC-971E-BD3D87C1399B}"/>
              </a:ext>
            </a:extLst>
          </p:cNvPr>
          <p:cNvSpPr txBox="1"/>
          <p:nvPr/>
        </p:nvSpPr>
        <p:spPr>
          <a:xfrm>
            <a:off x="7925114" y="3768537"/>
            <a:ext cx="3474720" cy="369332"/>
          </a:xfrm>
          <a:prstGeom prst="rect">
            <a:avLst/>
          </a:prstGeom>
          <a:solidFill>
            <a:srgbClr val="FFFFFF"/>
          </a:solidFill>
          <a:ln w="12700">
            <a:solidFill>
              <a:schemeClr val="bg1"/>
            </a:solidFill>
          </a:ln>
        </p:spPr>
        <p:txBody>
          <a:bodyPr vert="horz" wrap="square" lIns="0" tIns="60960" rIns="0" bIns="0" rtlCol="0" anchor="t">
            <a:spAutoFit/>
          </a:bodyPr>
          <a:lstStyle/>
          <a:p>
            <a:pPr marL="192405">
              <a:spcBef>
                <a:spcPts val="480"/>
              </a:spcBef>
            </a:pPr>
            <a:endParaRPr lang="vi-VN" sz="2000" b="1" spc="-15">
              <a:latin typeface="Segoe UI"/>
              <a:cs typeface="Segoe UI"/>
            </a:endParaRPr>
          </a:p>
        </p:txBody>
      </p:sp>
      <p:sp>
        <p:nvSpPr>
          <p:cNvPr id="28" name="object 19">
            <a:extLst>
              <a:ext uri="{FF2B5EF4-FFF2-40B4-BE49-F238E27FC236}">
                <a16:creationId xmlns:a16="http://schemas.microsoft.com/office/drawing/2014/main" id="{90AE7171-A2A6-8B83-DC73-B0894ED56172}"/>
              </a:ext>
            </a:extLst>
          </p:cNvPr>
          <p:cNvSpPr txBox="1"/>
          <p:nvPr/>
        </p:nvSpPr>
        <p:spPr>
          <a:xfrm>
            <a:off x="834380" y="3784401"/>
            <a:ext cx="3413423" cy="1296509"/>
          </a:xfrm>
          <a:prstGeom prst="rect">
            <a:avLst/>
          </a:prstGeom>
          <a:solidFill>
            <a:srgbClr val="FFFFFF"/>
          </a:solidFill>
          <a:ln w="12700">
            <a:solidFill>
              <a:schemeClr val="bg1"/>
            </a:solidFill>
          </a:ln>
        </p:spPr>
        <p:txBody>
          <a:bodyPr vert="horz" wrap="square" lIns="0" tIns="62230" rIns="0" bIns="0" rtlCol="0" anchor="t">
            <a:spAutoFit/>
          </a:bodyPr>
          <a:lstStyle/>
          <a:p>
            <a:pPr marL="192405">
              <a:spcBef>
                <a:spcPts val="490"/>
              </a:spcBef>
            </a:pPr>
            <a:r>
              <a:rPr lang="en-GB" sz="5400" b="1" spc="7" baseline="-9259">
                <a:solidFill>
                  <a:srgbClr val="1763FB"/>
                </a:solidFill>
                <a:latin typeface="Segoe UI"/>
                <a:cs typeface="Segoe UI"/>
              </a:rPr>
              <a:t>04</a:t>
            </a:r>
            <a:r>
              <a:rPr sz="5400" b="1" spc="-555" baseline="-9259">
                <a:solidFill>
                  <a:srgbClr val="1763FB"/>
                </a:solidFill>
                <a:latin typeface="Segoe UI"/>
                <a:cs typeface="Segoe UI"/>
              </a:rPr>
              <a:t> </a:t>
            </a:r>
            <a:r>
              <a:rPr lang="vi-VN" sz="2000" b="1" spc="-5">
                <a:latin typeface="Segoe UI"/>
                <a:cs typeface="Segoe UI"/>
              </a:rPr>
              <a:t>HƯỚNG TIẾP CẬN CỦA NHÓM</a:t>
            </a:r>
            <a:endParaRPr lang="vi-VN">
              <a:latin typeface="Segoe UI"/>
              <a:cs typeface="Segoe UI"/>
            </a:endParaRPr>
          </a:p>
          <a:p>
            <a:pPr marL="192405">
              <a:spcBef>
                <a:spcPts val="490"/>
              </a:spcBef>
            </a:pPr>
            <a:endParaRPr lang="en-US" sz="2000" b="1">
              <a:latin typeface="Segoe UI"/>
              <a:cs typeface="Segoe U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vi-VN" sz="2400" spc="-5" err="1"/>
              <a:t>VinText</a:t>
            </a:r>
            <a:endParaRPr lang="vi-VN" sz="2400" spc="-5"/>
          </a:p>
        </p:txBody>
      </p:sp>
      <p:sp>
        <p:nvSpPr>
          <p:cNvPr id="13" name="object 13"/>
          <p:cNvSpPr txBox="1"/>
          <p:nvPr/>
        </p:nvSpPr>
        <p:spPr>
          <a:xfrm>
            <a:off x="11100816" y="6492507"/>
            <a:ext cx="50287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20</a:t>
            </a:fld>
            <a:endParaRPr sz="1800">
              <a:latin typeface="Segoe UI"/>
              <a:cs typeface="Segoe UI"/>
            </a:endParaRPr>
          </a:p>
        </p:txBody>
      </p:sp>
      <p:sp>
        <p:nvSpPr>
          <p:cNvPr id="12" name="object 12"/>
          <p:cNvSpPr txBox="1"/>
          <p:nvPr/>
        </p:nvSpPr>
        <p:spPr>
          <a:xfrm>
            <a:off x="784859" y="1586268"/>
            <a:ext cx="11088467" cy="702756"/>
          </a:xfrm>
          <a:prstGeom prst="rect">
            <a:avLst/>
          </a:prstGeom>
        </p:spPr>
        <p:txBody>
          <a:bodyPr vert="horz" wrap="square" lIns="0" tIns="12700" rIns="0" bIns="0" rtlCol="0" anchor="t">
            <a:spAutoFit/>
          </a:bodyPr>
          <a:lstStyle/>
          <a:p>
            <a:pPr marL="81280" algn="just">
              <a:spcBef>
                <a:spcPts val="100"/>
              </a:spcBef>
            </a:pPr>
            <a:r>
              <a:rPr lang="vi-VN" sz="2200" b="1" spc="-5">
                <a:solidFill>
                  <a:srgbClr val="006FC0"/>
                </a:solidFill>
                <a:latin typeface="+mj-lt"/>
                <a:cs typeface="Segoe UI"/>
              </a:rPr>
              <a:t>Thách thức của bộ dữ liệu</a:t>
            </a:r>
          </a:p>
          <a:p>
            <a:pPr marL="424180" indent="-342900" algn="just">
              <a:spcBef>
                <a:spcPts val="100"/>
              </a:spcBef>
              <a:buFont typeface="Arial" panose="020B0604020202020204" pitchFamily="34" charset="0"/>
              <a:buChar char="•"/>
            </a:pPr>
            <a:r>
              <a:rPr lang="vi-VN" sz="2200">
                <a:latin typeface="+mj-lt"/>
                <a:cs typeface="Arial"/>
              </a:rPr>
              <a:t>Văn bản phi cấu trúc</a:t>
            </a:r>
          </a:p>
        </p:txBody>
      </p:sp>
      <p:sp>
        <p:nvSpPr>
          <p:cNvPr id="8" name="object 9">
            <a:extLst>
              <a:ext uri="{FF2B5EF4-FFF2-40B4-BE49-F238E27FC236}">
                <a16:creationId xmlns:a16="http://schemas.microsoft.com/office/drawing/2014/main" id="{A5D7C798-0042-D4E0-F52E-BCCC759E4E8C}"/>
              </a:ext>
            </a:extLst>
          </p:cNvPr>
          <p:cNvSpPr txBox="1"/>
          <p:nvPr/>
        </p:nvSpPr>
        <p:spPr>
          <a:xfrm>
            <a:off x="1018793" y="1608376"/>
            <a:ext cx="10467790" cy="799193"/>
          </a:xfrm>
          <a:prstGeom prst="rect">
            <a:avLst/>
          </a:prstGeom>
        </p:spPr>
        <p:txBody>
          <a:bodyPr vert="horz" wrap="square" lIns="0" tIns="12700" rIns="0" bIns="0" rtlCol="0" anchor="t">
            <a:spAutoFit/>
          </a:bodyPr>
          <a:lstStyle/>
          <a:p>
            <a:pPr marL="424180" indent="-342900">
              <a:spcBef>
                <a:spcPts val="100"/>
              </a:spcBef>
              <a:buFont typeface="Arial" panose="020B0604020202020204" pitchFamily="34" charset="0"/>
              <a:buChar char="•"/>
            </a:pPr>
            <a:endParaRPr lang="vi-VN" sz="2400">
              <a:solidFill>
                <a:srgbClr val="006FC0"/>
              </a:solidFill>
              <a:latin typeface="Times New Roman"/>
              <a:ea typeface="Calibri"/>
              <a:cs typeface="Segoe UI"/>
            </a:endParaRPr>
          </a:p>
          <a:p>
            <a:pPr marL="755650" marR="5080" lvl="1" indent="-285750">
              <a:lnSpc>
                <a:spcPct val="150100"/>
              </a:lnSpc>
              <a:spcBef>
                <a:spcPts val="370"/>
              </a:spcBef>
              <a:buFont typeface="Arial" panose="020B0604020202020204" pitchFamily="34" charset="0"/>
              <a:buChar char="•"/>
            </a:pPr>
            <a:endParaRPr lang="vi-VN">
              <a:latin typeface="+mj-lt"/>
            </a:endParaRPr>
          </a:p>
        </p:txBody>
      </p:sp>
      <p:sp>
        <p:nvSpPr>
          <p:cNvPr id="15" name="object 11">
            <a:extLst>
              <a:ext uri="{FF2B5EF4-FFF2-40B4-BE49-F238E27FC236}">
                <a16:creationId xmlns:a16="http://schemas.microsoft.com/office/drawing/2014/main" id="{8C3A1C7A-F995-1A04-258E-868CA325C55D}"/>
              </a:ext>
            </a:extLst>
          </p:cNvPr>
          <p:cNvSpPr txBox="1">
            <a:spLocks/>
          </p:cNvSpPr>
          <p:nvPr/>
        </p:nvSpPr>
        <p:spPr>
          <a:xfrm>
            <a:off x="1862788" y="5362559"/>
            <a:ext cx="3180141" cy="1490152"/>
          </a:xfrm>
          <a:prstGeom prst="rect">
            <a:avLst/>
          </a:prstGeom>
        </p:spPr>
        <p:txBody>
          <a:bodyPr vert="horz" wrap="square" lIns="0" tIns="12700" rIns="0" bIns="0" rtlCol="0" anchor="t">
            <a:spAutoFit/>
          </a:bodyPr>
          <a:lstStyle>
            <a:lvl1pPr>
              <a:defRPr sz="6000" b="1" i="0">
                <a:solidFill>
                  <a:schemeClr val="tx1"/>
                </a:solidFill>
                <a:latin typeface="Segoe UI"/>
                <a:ea typeface="+mj-ea"/>
                <a:cs typeface="Segoe UI"/>
              </a:defRPr>
            </a:lvl1pPr>
          </a:lstStyle>
          <a:p>
            <a:pPr marL="12700" algn="ctr"/>
            <a:r>
              <a:rPr lang="vi-VN" sz="2400" b="0" kern="0" spc="-5">
                <a:latin typeface="Times New Roman"/>
              </a:rPr>
              <a:t>Chữ nghệ thuật, màu </a:t>
            </a:r>
            <a:r>
              <a:rPr lang="vi-VN" sz="2400" b="0" kern="0" spc="-5" err="1">
                <a:latin typeface="Times New Roman"/>
              </a:rPr>
              <a:t>background</a:t>
            </a:r>
            <a:r>
              <a:rPr lang="vi-VN" sz="2400" b="0" kern="0" spc="-5">
                <a:latin typeface="Times New Roman"/>
              </a:rPr>
              <a:t> gần với </a:t>
            </a:r>
            <a:r>
              <a:rPr lang="vi-VN" sz="2400" b="0" kern="0" spc="-5" err="1">
                <a:latin typeface="Times New Roman"/>
              </a:rPr>
              <a:t>text</a:t>
            </a:r>
            <a:endParaRPr lang="vi-VN" sz="2400" b="0" kern="0" spc="-5">
              <a:latin typeface="Times New Roman"/>
            </a:endParaRPr>
          </a:p>
          <a:p>
            <a:pPr marL="12700" algn="ctr"/>
            <a:r>
              <a:rPr lang="vi-VN" sz="2400" b="0" kern="0" spc="-5">
                <a:latin typeface="Times New Roman"/>
              </a:rPr>
              <a:t>im1775.jpg</a:t>
            </a:r>
          </a:p>
          <a:p>
            <a:pPr marL="12700" algn="l"/>
            <a:endParaRPr lang="vi-VN" sz="2400" b="0" kern="0" spc="-5">
              <a:latin typeface="+mj-lt"/>
            </a:endParaRPr>
          </a:p>
        </p:txBody>
      </p:sp>
      <p:pic>
        <p:nvPicPr>
          <p:cNvPr id="14" name="Hình ảnh 13" descr="Ảnh có chứa ngoài trời, bầu trời, ban đêm&#10;&#10;Mô tả được tạo tự động">
            <a:extLst>
              <a:ext uri="{FF2B5EF4-FFF2-40B4-BE49-F238E27FC236}">
                <a16:creationId xmlns:a16="http://schemas.microsoft.com/office/drawing/2014/main" id="{70B8F6D4-5F2E-F995-AFF5-71F0DB133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253" y="2550849"/>
            <a:ext cx="3678887" cy="2759165"/>
          </a:xfrm>
          <a:prstGeom prst="rect">
            <a:avLst/>
          </a:prstGeom>
        </p:spPr>
      </p:pic>
      <p:pic>
        <p:nvPicPr>
          <p:cNvPr id="9" name="Hình ảnh 8">
            <a:extLst>
              <a:ext uri="{FF2B5EF4-FFF2-40B4-BE49-F238E27FC236}">
                <a16:creationId xmlns:a16="http://schemas.microsoft.com/office/drawing/2014/main" id="{50B1E784-6ADE-B6AF-40B5-C0E146CB635B}"/>
              </a:ext>
            </a:extLst>
          </p:cNvPr>
          <p:cNvPicPr>
            <a:picLocks noChangeAspect="1"/>
          </p:cNvPicPr>
          <p:nvPr/>
        </p:nvPicPr>
        <p:blipFill>
          <a:blip r:embed="rId4"/>
          <a:stretch>
            <a:fillRect/>
          </a:stretch>
        </p:blipFill>
        <p:spPr>
          <a:xfrm>
            <a:off x="7095022" y="1168208"/>
            <a:ext cx="3590439" cy="4176968"/>
          </a:xfrm>
          <a:prstGeom prst="rect">
            <a:avLst/>
          </a:prstGeom>
        </p:spPr>
      </p:pic>
      <p:sp>
        <p:nvSpPr>
          <p:cNvPr id="10" name="object 11">
            <a:extLst>
              <a:ext uri="{FF2B5EF4-FFF2-40B4-BE49-F238E27FC236}">
                <a16:creationId xmlns:a16="http://schemas.microsoft.com/office/drawing/2014/main" id="{E995102A-BE39-20A0-C60D-AF0BA676662E}"/>
              </a:ext>
            </a:extLst>
          </p:cNvPr>
          <p:cNvSpPr txBox="1">
            <a:spLocks/>
          </p:cNvSpPr>
          <p:nvPr/>
        </p:nvSpPr>
        <p:spPr>
          <a:xfrm>
            <a:off x="8173524" y="5371687"/>
            <a:ext cx="3233615" cy="1120820"/>
          </a:xfrm>
          <a:prstGeom prst="rect">
            <a:avLst/>
          </a:prstGeom>
        </p:spPr>
        <p:txBody>
          <a:bodyPr vert="horz" wrap="square" lIns="0" tIns="12700" rIns="0" bIns="0" rtlCol="0" anchor="t">
            <a:spAutoFit/>
          </a:bodyPr>
          <a:lstStyle>
            <a:lvl1pPr>
              <a:defRPr sz="6000" b="1" i="0">
                <a:solidFill>
                  <a:schemeClr val="tx1"/>
                </a:solidFill>
                <a:latin typeface="Segoe UI"/>
                <a:ea typeface="+mj-ea"/>
                <a:cs typeface="Segoe UI"/>
              </a:defRPr>
            </a:lvl1pPr>
          </a:lstStyle>
          <a:p>
            <a:pPr marL="12700" algn="l"/>
            <a:r>
              <a:rPr lang="vi-VN" sz="2400" b="0" kern="0" spc="-5"/>
              <a:t>Chữ bị cong</a:t>
            </a:r>
          </a:p>
          <a:p>
            <a:pPr marL="12700" algn="l"/>
            <a:r>
              <a:rPr lang="vi-VN" sz="2400" b="0" kern="0" spc="-5"/>
              <a:t>im1798.jpg</a:t>
            </a:r>
          </a:p>
          <a:p>
            <a:pPr marL="12700" algn="l"/>
            <a:endParaRPr lang="vi-VN" sz="2400" b="0" kern="0" spc="-5"/>
          </a:p>
        </p:txBody>
      </p:sp>
    </p:spTree>
    <p:extLst>
      <p:ext uri="{BB962C8B-B14F-4D97-AF65-F5344CB8AC3E}">
        <p14:creationId xmlns:p14="http://schemas.microsoft.com/office/powerpoint/2010/main" val="2664116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02</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BỘ</a:t>
            </a:r>
            <a:r>
              <a:rPr sz="2000" b="1" spc="-40">
                <a:latin typeface="Segoe UI"/>
                <a:cs typeface="Segoe UI"/>
              </a:rPr>
              <a:t> </a:t>
            </a:r>
            <a:r>
              <a:rPr sz="2000" b="1">
                <a:latin typeface="Segoe UI"/>
                <a:cs typeface="Segoe UI"/>
              </a:rPr>
              <a:t>DỮ</a:t>
            </a:r>
            <a:r>
              <a:rPr sz="2000" b="1" spc="-45">
                <a:latin typeface="Segoe UI"/>
                <a:cs typeface="Segoe UI"/>
              </a:rPr>
              <a:t> </a:t>
            </a:r>
            <a:r>
              <a:rPr sz="2000" b="1" spc="-5">
                <a:latin typeface="Segoe UI"/>
                <a:cs typeface="Segoe UI"/>
              </a:rPr>
              <a:t>LIỆU</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sp>
        <p:nvSpPr>
          <p:cNvPr id="11" name="object 11"/>
          <p:cNvSpPr txBox="1">
            <a:spLocks noGrp="1"/>
          </p:cNvSpPr>
          <p:nvPr>
            <p:ph type="title"/>
          </p:nvPr>
        </p:nvSpPr>
        <p:spPr>
          <a:xfrm>
            <a:off x="1444244" y="1069289"/>
            <a:ext cx="3233615" cy="382156"/>
          </a:xfrm>
          <a:prstGeom prst="rect">
            <a:avLst/>
          </a:prstGeom>
        </p:spPr>
        <p:txBody>
          <a:bodyPr vert="horz" wrap="square" lIns="0" tIns="12700" rIns="0" bIns="0" rtlCol="0" anchor="t">
            <a:spAutoFit/>
          </a:bodyPr>
          <a:lstStyle/>
          <a:p>
            <a:pPr marL="12700" algn="l"/>
            <a:r>
              <a:rPr lang="vi-VN" sz="2400" spc="-5" err="1"/>
              <a:t>VinText</a:t>
            </a:r>
            <a:endParaRPr lang="vi-VN" sz="2400" spc="-5"/>
          </a:p>
        </p:txBody>
      </p:sp>
      <p:sp>
        <p:nvSpPr>
          <p:cNvPr id="13" name="object 13"/>
          <p:cNvSpPr txBox="1"/>
          <p:nvPr/>
        </p:nvSpPr>
        <p:spPr>
          <a:xfrm>
            <a:off x="11100816" y="6492507"/>
            <a:ext cx="502871"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21</a:t>
            </a:fld>
            <a:endParaRPr sz="1800">
              <a:latin typeface="Segoe UI"/>
              <a:cs typeface="Segoe UI"/>
            </a:endParaRPr>
          </a:p>
        </p:txBody>
      </p:sp>
      <p:sp>
        <p:nvSpPr>
          <p:cNvPr id="12" name="object 12"/>
          <p:cNvSpPr txBox="1"/>
          <p:nvPr/>
        </p:nvSpPr>
        <p:spPr>
          <a:xfrm>
            <a:off x="784859" y="1586268"/>
            <a:ext cx="5100933" cy="3072636"/>
          </a:xfrm>
          <a:prstGeom prst="rect">
            <a:avLst/>
          </a:prstGeom>
        </p:spPr>
        <p:txBody>
          <a:bodyPr vert="horz" wrap="square" lIns="0" tIns="12700" rIns="0" bIns="0" rtlCol="0" anchor="t">
            <a:spAutoFit/>
          </a:bodyPr>
          <a:lstStyle/>
          <a:p>
            <a:pPr marL="81280" algn="just">
              <a:spcBef>
                <a:spcPts val="100"/>
              </a:spcBef>
            </a:pPr>
            <a:r>
              <a:rPr lang="vi-VN" sz="2200" b="1" spc="-5">
                <a:solidFill>
                  <a:srgbClr val="006FC0"/>
                </a:solidFill>
                <a:latin typeface="+mj-lt"/>
                <a:cs typeface="Segoe UI"/>
              </a:rPr>
              <a:t>Thách thức của bộ dữ liệu</a:t>
            </a:r>
          </a:p>
          <a:p>
            <a:pPr marL="424180" indent="-342900" algn="just">
              <a:spcBef>
                <a:spcPts val="100"/>
              </a:spcBef>
              <a:buFont typeface="Arial" panose="020B0604020202020204" pitchFamily="34" charset="0"/>
              <a:buChar char="•"/>
            </a:pPr>
            <a:r>
              <a:rPr lang="vi-VN" sz="2200">
                <a:latin typeface="+mj-lt"/>
                <a:cs typeface="Arial"/>
              </a:rPr>
              <a:t>Độ đa dạng của bộ dữ liệu: Danh sách các loại ở cấp độ đầu tiên bao gồm: biển cửa hàng, bảng thông báo, biểu ngữ, tờ rơi, tường đường phố, phương tiện, và các mục linh tinh khác. Các loại này được chia thành các loại con, và nhiều loại con được chia thành các loại con khác.</a:t>
            </a:r>
          </a:p>
        </p:txBody>
      </p:sp>
      <p:sp>
        <p:nvSpPr>
          <p:cNvPr id="8" name="object 9">
            <a:extLst>
              <a:ext uri="{FF2B5EF4-FFF2-40B4-BE49-F238E27FC236}">
                <a16:creationId xmlns:a16="http://schemas.microsoft.com/office/drawing/2014/main" id="{A5D7C798-0042-D4E0-F52E-BCCC759E4E8C}"/>
              </a:ext>
            </a:extLst>
          </p:cNvPr>
          <p:cNvSpPr txBox="1"/>
          <p:nvPr/>
        </p:nvSpPr>
        <p:spPr>
          <a:xfrm>
            <a:off x="1018793" y="1608376"/>
            <a:ext cx="10467790" cy="799193"/>
          </a:xfrm>
          <a:prstGeom prst="rect">
            <a:avLst/>
          </a:prstGeom>
        </p:spPr>
        <p:txBody>
          <a:bodyPr vert="horz" wrap="square" lIns="0" tIns="12700" rIns="0" bIns="0" rtlCol="0" anchor="t">
            <a:spAutoFit/>
          </a:bodyPr>
          <a:lstStyle/>
          <a:p>
            <a:pPr marL="424180" indent="-342900">
              <a:spcBef>
                <a:spcPts val="100"/>
              </a:spcBef>
              <a:buFont typeface="Arial" panose="020B0604020202020204" pitchFamily="34" charset="0"/>
              <a:buChar char="•"/>
            </a:pPr>
            <a:endParaRPr lang="vi-VN" sz="2400">
              <a:solidFill>
                <a:srgbClr val="006FC0"/>
              </a:solidFill>
              <a:latin typeface="Times New Roman"/>
              <a:ea typeface="Calibri"/>
              <a:cs typeface="Segoe UI"/>
            </a:endParaRPr>
          </a:p>
          <a:p>
            <a:pPr marL="755650" marR="5080" lvl="1" indent="-285750">
              <a:lnSpc>
                <a:spcPct val="150100"/>
              </a:lnSpc>
              <a:spcBef>
                <a:spcPts val="370"/>
              </a:spcBef>
              <a:buFont typeface="Arial" panose="020B0604020202020204" pitchFamily="34" charset="0"/>
              <a:buChar char="•"/>
            </a:pPr>
            <a:endParaRPr lang="vi-VN">
              <a:latin typeface="+mj-lt"/>
            </a:endParaRPr>
          </a:p>
        </p:txBody>
      </p:sp>
      <p:pic>
        <p:nvPicPr>
          <p:cNvPr id="18" name="Hình ảnh 17">
            <a:extLst>
              <a:ext uri="{FF2B5EF4-FFF2-40B4-BE49-F238E27FC236}">
                <a16:creationId xmlns:a16="http://schemas.microsoft.com/office/drawing/2014/main" id="{C6665BAB-D934-B458-686D-311E27E25033}"/>
              </a:ext>
            </a:extLst>
          </p:cNvPr>
          <p:cNvPicPr>
            <a:picLocks noChangeAspect="1"/>
          </p:cNvPicPr>
          <p:nvPr/>
        </p:nvPicPr>
        <p:blipFill>
          <a:blip r:embed="rId2"/>
          <a:stretch>
            <a:fillRect/>
          </a:stretch>
        </p:blipFill>
        <p:spPr>
          <a:xfrm>
            <a:off x="6306210" y="1168208"/>
            <a:ext cx="5552514" cy="5196204"/>
          </a:xfrm>
          <a:prstGeom prst="rect">
            <a:avLst/>
          </a:prstGeom>
        </p:spPr>
      </p:pic>
    </p:spTree>
    <p:extLst>
      <p:ext uri="{BB962C8B-B14F-4D97-AF65-F5344CB8AC3E}">
        <p14:creationId xmlns:p14="http://schemas.microsoft.com/office/powerpoint/2010/main" val="182367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03</a:t>
            </a:r>
            <a:endParaRPr sz="24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1930148" y="2960923"/>
            <a:ext cx="9387911" cy="936154"/>
          </a:xfrm>
          <a:prstGeom prst="rect">
            <a:avLst/>
          </a:prstGeom>
        </p:spPr>
        <p:txBody>
          <a:bodyPr vert="horz" wrap="square" lIns="0" tIns="12700" rIns="0" bIns="0" rtlCol="0" anchor="t">
            <a:spAutoFit/>
          </a:bodyPr>
          <a:lstStyle/>
          <a:p>
            <a:pPr marL="12700">
              <a:spcBef>
                <a:spcPts val="100"/>
              </a:spcBef>
            </a:pPr>
            <a:r>
              <a:rPr lang="vi-VN"/>
              <a:t>Hướng Tiếp Cận Chung</a:t>
            </a:r>
            <a:endParaRPr spc="-85"/>
          </a:p>
        </p:txBody>
      </p:sp>
      <p:sp>
        <p:nvSpPr>
          <p:cNvPr id="10" name="object 10"/>
          <p:cNvSpPr txBox="1"/>
          <p:nvPr/>
        </p:nvSpPr>
        <p:spPr>
          <a:xfrm>
            <a:off x="11100816" y="6492507"/>
            <a:ext cx="43448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22</a:t>
            </a:fld>
            <a:endParaRPr sz="1800">
              <a:latin typeface="Segoe UI"/>
              <a:cs typeface="Segoe UI"/>
            </a:endParaRPr>
          </a:p>
        </p:txBody>
      </p:sp>
    </p:spTree>
    <p:extLst>
      <p:ext uri="{BB962C8B-B14F-4D97-AF65-F5344CB8AC3E}">
        <p14:creationId xmlns:p14="http://schemas.microsoft.com/office/powerpoint/2010/main" val="313139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lang="vi-VN" sz="2400" b="1" spc="-5">
                <a:solidFill>
                  <a:srgbClr val="FFFFFF"/>
                </a:solidFill>
                <a:latin typeface="Segoe UI"/>
                <a:cs typeface="Segoe UI"/>
              </a:rPr>
              <a:t>03</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a:t>
            </a: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p:nvPr/>
        </p:nvSpPr>
        <p:spPr>
          <a:xfrm>
            <a:off x="1443794" y="1590556"/>
            <a:ext cx="10467790" cy="4533549"/>
          </a:xfrm>
          <a:prstGeom prst="rect">
            <a:avLst/>
          </a:prstGeom>
        </p:spPr>
        <p:txBody>
          <a:bodyPr vert="horz" wrap="square" lIns="0" tIns="12700" rIns="0" bIns="0" rtlCol="0" anchor="t">
            <a:spAutoFit/>
          </a:bodyPr>
          <a:lstStyle/>
          <a:p>
            <a:pPr marL="81280">
              <a:spcBef>
                <a:spcPts val="100"/>
              </a:spcBef>
            </a:pPr>
            <a:endParaRPr lang="vi-VN" sz="2400">
              <a:solidFill>
                <a:srgbClr val="006FC0"/>
              </a:solidFill>
              <a:latin typeface="Times New Roman"/>
              <a:ea typeface="Calibri"/>
              <a:cs typeface="Segoe UI"/>
            </a:endParaRPr>
          </a:p>
          <a:p>
            <a:pPr marL="298450" marR="5080" indent="-285750">
              <a:lnSpc>
                <a:spcPct val="150100"/>
              </a:lnSpc>
              <a:spcBef>
                <a:spcPts val="370"/>
              </a:spcBef>
              <a:buFont typeface="Arial"/>
              <a:buChar char="•"/>
            </a:pPr>
            <a:r>
              <a:rPr lang="vi-VN" b="1" err="1">
                <a:latin typeface="Times New Roman"/>
                <a:cs typeface="Times New Roman"/>
              </a:rPr>
              <a:t>Single-stage</a:t>
            </a:r>
            <a:r>
              <a:rPr lang="vi-VN">
                <a:latin typeface="Times New Roman"/>
                <a:cs typeface="Times New Roman"/>
              </a:rPr>
              <a:t>:  Thực hiện 2 tác vụ </a:t>
            </a:r>
            <a:r>
              <a:rPr lang="vi-VN" err="1">
                <a:latin typeface="Times New Roman"/>
                <a:cs typeface="Times New Roman"/>
              </a:rPr>
              <a:t>detection</a:t>
            </a:r>
            <a:r>
              <a:rPr lang="vi-VN">
                <a:latin typeface="Times New Roman"/>
                <a:cs typeface="Times New Roman"/>
              </a:rPr>
              <a:t> và </a:t>
            </a:r>
            <a:r>
              <a:rPr lang="vi-VN" err="1">
                <a:latin typeface="Times New Roman"/>
                <a:cs typeface="Times New Roman"/>
              </a:rPr>
              <a:t>recognition</a:t>
            </a:r>
            <a:r>
              <a:rPr lang="vi-VN">
                <a:latin typeface="Times New Roman"/>
                <a:cs typeface="Times New Roman"/>
              </a:rPr>
              <a:t> cùng lúc</a:t>
            </a:r>
          </a:p>
          <a:p>
            <a:pPr marL="298450" marR="5080" indent="-285750">
              <a:lnSpc>
                <a:spcPct val="150100"/>
              </a:lnSpc>
              <a:spcBef>
                <a:spcPts val="370"/>
              </a:spcBef>
              <a:buFont typeface="Arial"/>
              <a:buChar char="•"/>
            </a:pPr>
            <a:r>
              <a:rPr lang="vi-VN" b="1" err="1">
                <a:latin typeface="Times New Roman"/>
                <a:cs typeface="Times New Roman"/>
              </a:rPr>
              <a:t>Two-stage</a:t>
            </a:r>
            <a:r>
              <a:rPr lang="vi-VN">
                <a:latin typeface="Times New Roman"/>
                <a:cs typeface="Times New Roman"/>
              </a:rPr>
              <a:t>: Thực hiện tác vụ </a:t>
            </a:r>
            <a:r>
              <a:rPr lang="vi-VN" err="1">
                <a:latin typeface="Times New Roman"/>
                <a:cs typeface="Times New Roman"/>
              </a:rPr>
              <a:t>detection</a:t>
            </a:r>
            <a:r>
              <a:rPr lang="vi-VN">
                <a:latin typeface="Times New Roman"/>
                <a:cs typeface="Times New Roman"/>
              </a:rPr>
              <a:t> trước, sau đó </a:t>
            </a:r>
            <a:r>
              <a:rPr lang="vi-VN" err="1">
                <a:latin typeface="Times New Roman"/>
                <a:cs typeface="Times New Roman"/>
              </a:rPr>
              <a:t>crop</a:t>
            </a:r>
            <a:r>
              <a:rPr lang="vi-VN">
                <a:latin typeface="Times New Roman"/>
                <a:cs typeface="Times New Roman"/>
              </a:rPr>
              <a:t> những vùng </a:t>
            </a:r>
            <a:r>
              <a:rPr lang="vi-VN" err="1">
                <a:latin typeface="Times New Roman"/>
                <a:cs typeface="Times New Roman"/>
              </a:rPr>
              <a:t>detect</a:t>
            </a:r>
            <a:r>
              <a:rPr lang="vi-VN">
                <a:latin typeface="Times New Roman"/>
                <a:cs typeface="Times New Roman"/>
              </a:rPr>
              <a:t> được để </a:t>
            </a:r>
            <a:r>
              <a:rPr lang="vi-VN" err="1">
                <a:latin typeface="Times New Roman"/>
                <a:cs typeface="Times New Roman"/>
              </a:rPr>
              <a:t>recognize</a:t>
            </a:r>
            <a:r>
              <a:rPr lang="vi-VN">
                <a:latin typeface="Times New Roman"/>
                <a:cs typeface="Times New Roman"/>
              </a:rPr>
              <a:t> văn bản.</a:t>
            </a:r>
          </a:p>
          <a:p>
            <a:pPr marL="755650" marR="5080" lvl="1" indent="-285750">
              <a:lnSpc>
                <a:spcPct val="150100"/>
              </a:lnSpc>
              <a:spcBef>
                <a:spcPts val="370"/>
              </a:spcBef>
              <a:buFont typeface="Arial"/>
              <a:buChar char="•"/>
            </a:pPr>
            <a:r>
              <a:rPr lang="vi-VN" b="1" err="1">
                <a:latin typeface="Times New Roman"/>
                <a:cs typeface="Times New Roman"/>
              </a:rPr>
              <a:t>Text</a:t>
            </a:r>
            <a:r>
              <a:rPr lang="vi-VN" b="1">
                <a:latin typeface="Times New Roman"/>
                <a:cs typeface="Times New Roman"/>
              </a:rPr>
              <a:t> </a:t>
            </a:r>
            <a:r>
              <a:rPr lang="vi-VN" b="1" err="1">
                <a:latin typeface="Times New Roman"/>
                <a:cs typeface="Times New Roman"/>
              </a:rPr>
              <a:t>Detection</a:t>
            </a:r>
            <a:r>
              <a:rPr lang="vi-VN">
                <a:latin typeface="Times New Roman"/>
                <a:cs typeface="Times New Roman"/>
              </a:rPr>
              <a:t>:</a:t>
            </a:r>
            <a:endParaRPr lang="vi-VN">
              <a:cs typeface="Arial" panose="020B0604020202020204" pitchFamily="34" charset="0"/>
            </a:endParaRPr>
          </a:p>
          <a:p>
            <a:pPr marL="1212850" marR="5080" lvl="2" indent="-285750">
              <a:lnSpc>
                <a:spcPct val="150100"/>
              </a:lnSpc>
              <a:spcBef>
                <a:spcPts val="370"/>
              </a:spcBef>
              <a:buFont typeface="Arial"/>
              <a:buChar char="•"/>
            </a:pPr>
            <a:r>
              <a:rPr lang="vi-VN" b="1" err="1">
                <a:latin typeface="Times New Roman"/>
                <a:cs typeface="Times New Roman"/>
              </a:rPr>
              <a:t>Input</a:t>
            </a:r>
            <a:r>
              <a:rPr lang="vi-VN" b="1">
                <a:latin typeface="Times New Roman"/>
                <a:cs typeface="Times New Roman"/>
              </a:rPr>
              <a:t>: </a:t>
            </a:r>
            <a:r>
              <a:rPr lang="vi-VN">
                <a:latin typeface="Times New Roman"/>
                <a:cs typeface="Times New Roman"/>
              </a:rPr>
              <a:t>Hình ảnh </a:t>
            </a:r>
            <a:r>
              <a:rPr lang="vi-VN" err="1">
                <a:latin typeface="Times New Roman"/>
                <a:cs typeface="Times New Roman"/>
              </a:rPr>
              <a:t>ngọại</a:t>
            </a:r>
            <a:r>
              <a:rPr lang="vi-VN">
                <a:latin typeface="Times New Roman"/>
                <a:cs typeface="Times New Roman"/>
              </a:rPr>
              <a:t> cảnh </a:t>
            </a:r>
          </a:p>
          <a:p>
            <a:pPr marL="1212850" marR="5080" lvl="2" indent="-285750">
              <a:lnSpc>
                <a:spcPct val="150100"/>
              </a:lnSpc>
              <a:spcBef>
                <a:spcPts val="370"/>
              </a:spcBef>
              <a:buFont typeface="Arial"/>
              <a:buChar char="•"/>
            </a:pPr>
            <a:r>
              <a:rPr lang="vi-VN" b="1" err="1">
                <a:latin typeface="Times New Roman"/>
                <a:cs typeface="Times New Roman"/>
              </a:rPr>
              <a:t>Output</a:t>
            </a:r>
            <a:r>
              <a:rPr lang="vi-VN" b="1">
                <a:latin typeface="Times New Roman"/>
                <a:cs typeface="Times New Roman"/>
              </a:rPr>
              <a:t>:</a:t>
            </a:r>
            <a:r>
              <a:rPr lang="vi-VN">
                <a:latin typeface="Times New Roman"/>
                <a:cs typeface="Times New Roman"/>
              </a:rPr>
              <a:t> Các</a:t>
            </a:r>
            <a:r>
              <a:rPr lang="vi-VN" b="1">
                <a:latin typeface="Times New Roman"/>
                <a:cs typeface="Times New Roman"/>
              </a:rPr>
              <a:t> </a:t>
            </a:r>
            <a:r>
              <a:rPr lang="vi-VN" err="1">
                <a:latin typeface="Times New Roman"/>
                <a:cs typeface="Times New Roman"/>
              </a:rPr>
              <a:t>polygons</a:t>
            </a:r>
            <a:r>
              <a:rPr lang="vi-VN">
                <a:latin typeface="Times New Roman"/>
                <a:cs typeface="Times New Roman"/>
              </a:rPr>
              <a:t> (danh sách x, y của các điểm) xác định vùng chứa văn bản trong hình ảnh.</a:t>
            </a:r>
          </a:p>
          <a:p>
            <a:pPr marL="755650" marR="5080" lvl="1" indent="-285750">
              <a:lnSpc>
                <a:spcPct val="150100"/>
              </a:lnSpc>
              <a:spcBef>
                <a:spcPts val="370"/>
              </a:spcBef>
              <a:buFont typeface="Arial"/>
              <a:buChar char="•"/>
            </a:pPr>
            <a:r>
              <a:rPr lang="vi-VN" b="1" err="1">
                <a:latin typeface="Times New Roman"/>
                <a:cs typeface="Times New Roman"/>
              </a:rPr>
              <a:t>Text</a:t>
            </a:r>
            <a:r>
              <a:rPr lang="vi-VN" b="1">
                <a:latin typeface="Times New Roman"/>
                <a:cs typeface="Times New Roman"/>
              </a:rPr>
              <a:t> </a:t>
            </a:r>
            <a:r>
              <a:rPr lang="vi-VN" b="1" err="1">
                <a:latin typeface="Times New Roman"/>
                <a:cs typeface="Times New Roman"/>
              </a:rPr>
              <a:t>Recognition</a:t>
            </a:r>
            <a:r>
              <a:rPr lang="vi-VN">
                <a:latin typeface="Times New Roman"/>
                <a:cs typeface="Times New Roman"/>
              </a:rPr>
              <a:t>:</a:t>
            </a:r>
            <a:endParaRPr lang="vi-VN">
              <a:cs typeface="Arial" panose="020B0604020202020204" pitchFamily="34" charset="0"/>
            </a:endParaRPr>
          </a:p>
          <a:p>
            <a:pPr marL="1212850" marR="5080" lvl="2" indent="-285750">
              <a:lnSpc>
                <a:spcPct val="150100"/>
              </a:lnSpc>
              <a:spcBef>
                <a:spcPts val="370"/>
              </a:spcBef>
              <a:buFont typeface="Arial"/>
              <a:buChar char="•"/>
            </a:pPr>
            <a:r>
              <a:rPr lang="vi-VN" b="1" err="1">
                <a:latin typeface="Times New Roman"/>
                <a:cs typeface="Times New Roman"/>
              </a:rPr>
              <a:t>Input</a:t>
            </a:r>
            <a:r>
              <a:rPr lang="vi-VN" b="1">
                <a:latin typeface="Times New Roman"/>
                <a:cs typeface="Times New Roman"/>
              </a:rPr>
              <a:t>:</a:t>
            </a:r>
            <a:r>
              <a:rPr lang="vi-VN">
                <a:latin typeface="Times New Roman"/>
                <a:cs typeface="Times New Roman"/>
              </a:rPr>
              <a:t> Hình ảnh vùng chứa (hoặc không chứa) văn bản</a:t>
            </a:r>
          </a:p>
          <a:p>
            <a:pPr marL="1212850" marR="5080" lvl="2" indent="-285750">
              <a:lnSpc>
                <a:spcPct val="150100"/>
              </a:lnSpc>
              <a:spcBef>
                <a:spcPts val="370"/>
              </a:spcBef>
              <a:buFont typeface="Arial"/>
              <a:buChar char="•"/>
            </a:pPr>
            <a:r>
              <a:rPr lang="vi-VN" b="1" err="1">
                <a:latin typeface="Times New Roman"/>
                <a:cs typeface="Times New Roman"/>
              </a:rPr>
              <a:t>Output</a:t>
            </a:r>
            <a:r>
              <a:rPr lang="vi-VN" b="1">
                <a:latin typeface="Times New Roman"/>
                <a:cs typeface="Times New Roman"/>
              </a:rPr>
              <a:t>: </a:t>
            </a:r>
            <a:r>
              <a:rPr lang="vi-VN">
                <a:latin typeface="Times New Roman"/>
                <a:cs typeface="Times New Roman"/>
              </a:rPr>
              <a:t>Chuỗi ký tự được nhận diện từ vùng chứa văn bản.</a:t>
            </a:r>
            <a:endParaRPr lang="vi-VN">
              <a:cs typeface="Arial" panose="020B0604020202020204" pitchFamily="34" charset="0"/>
            </a:endParaRPr>
          </a:p>
          <a:p>
            <a:pPr marL="469900" marR="5080" lvl="1">
              <a:lnSpc>
                <a:spcPct val="150100"/>
              </a:lnSpc>
              <a:spcBef>
                <a:spcPts val="370"/>
              </a:spcBef>
            </a:pPr>
            <a:endParaRPr lang="vi-VN">
              <a:latin typeface="+mj-lt"/>
            </a:endParaRPr>
          </a:p>
        </p:txBody>
      </p:sp>
      <p:sp>
        <p:nvSpPr>
          <p:cNvPr id="13" name="object 13"/>
          <p:cNvSpPr txBox="1"/>
          <p:nvPr/>
        </p:nvSpPr>
        <p:spPr>
          <a:xfrm>
            <a:off x="11100816" y="6511420"/>
            <a:ext cx="566928"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23</a:t>
            </a:fld>
            <a:endParaRPr sz="1800">
              <a:latin typeface="Segoe UI"/>
              <a:cs typeface="Segoe UI"/>
            </a:endParaRPr>
          </a:p>
        </p:txBody>
      </p:sp>
      <p:sp>
        <p:nvSpPr>
          <p:cNvPr id="12" name="object 12"/>
          <p:cNvSpPr txBox="1">
            <a:spLocks noGrp="1"/>
          </p:cNvSpPr>
          <p:nvPr>
            <p:ph type="title"/>
          </p:nvPr>
        </p:nvSpPr>
        <p:spPr>
          <a:xfrm>
            <a:off x="1444244" y="1069289"/>
            <a:ext cx="5400110" cy="382156"/>
          </a:xfrm>
          <a:prstGeom prst="rect">
            <a:avLst/>
          </a:prstGeom>
        </p:spPr>
        <p:txBody>
          <a:bodyPr vert="horz" wrap="square" lIns="0" tIns="12700" rIns="0" bIns="0" rtlCol="0" anchor="t">
            <a:spAutoFit/>
          </a:bodyPr>
          <a:lstStyle/>
          <a:p>
            <a:pPr marL="12700">
              <a:spcBef>
                <a:spcPts val="100"/>
              </a:spcBef>
            </a:pPr>
            <a:r>
              <a:rPr lang="en-US" sz="2400" spc="-5" err="1"/>
              <a:t>Hướng</a:t>
            </a:r>
            <a:r>
              <a:rPr lang="en-US" sz="2400" spc="-5"/>
              <a:t> </a:t>
            </a:r>
            <a:r>
              <a:rPr lang="en-US" sz="2400" spc="-5" err="1"/>
              <a:t>tiếp</a:t>
            </a:r>
            <a:r>
              <a:rPr lang="en-US" sz="2400" spc="-5"/>
              <a:t> </a:t>
            </a:r>
            <a:r>
              <a:rPr lang="en-US" sz="2400" spc="-5" err="1"/>
              <a:t>cận</a:t>
            </a:r>
            <a:r>
              <a:rPr lang="en-US" sz="2400" spc="-5"/>
              <a:t> </a:t>
            </a:r>
            <a:r>
              <a:rPr lang="en-US" sz="2400" spc="-5" err="1"/>
              <a:t>chung</a:t>
            </a:r>
            <a:endParaRPr lang="en-US" sz="2400" spc="-5"/>
          </a:p>
        </p:txBody>
      </p:sp>
      <p:sp>
        <p:nvSpPr>
          <p:cNvPr id="10" name="object 9">
            <a:extLst>
              <a:ext uri="{FF2B5EF4-FFF2-40B4-BE49-F238E27FC236}">
                <a16:creationId xmlns:a16="http://schemas.microsoft.com/office/drawing/2014/main" id="{916CD642-23EB-A1CE-FE4B-124D8024C66F}"/>
              </a:ext>
            </a:extLst>
          </p:cNvPr>
          <p:cNvSpPr txBox="1"/>
          <p:nvPr/>
        </p:nvSpPr>
        <p:spPr>
          <a:xfrm>
            <a:off x="1443795" y="4649607"/>
            <a:ext cx="9954895" cy="289823"/>
          </a:xfrm>
          <a:prstGeom prst="rect">
            <a:avLst/>
          </a:prstGeom>
        </p:spPr>
        <p:txBody>
          <a:bodyPr vert="horz" wrap="square" lIns="0" tIns="12700" rIns="0" bIns="0" rtlCol="0" anchor="t">
            <a:spAutoFit/>
          </a:bodyPr>
          <a:lstStyle/>
          <a:p>
            <a:pPr marL="81280">
              <a:spcBef>
                <a:spcPts val="100"/>
              </a:spcBef>
            </a:pPr>
            <a:endParaRPr lang="vi-VN">
              <a:latin typeface="Arial"/>
              <a:ea typeface="Calibri"/>
              <a:cs typeface="Arial"/>
            </a:endParaRPr>
          </a:p>
        </p:txBody>
      </p:sp>
    </p:spTree>
    <p:extLst>
      <p:ext uri="{BB962C8B-B14F-4D97-AF65-F5344CB8AC3E}">
        <p14:creationId xmlns:p14="http://schemas.microsoft.com/office/powerpoint/2010/main" val="65740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2601487" y="2619581"/>
            <a:ext cx="6989023" cy="1859483"/>
          </a:xfrm>
          <a:prstGeom prst="rect">
            <a:avLst/>
          </a:prstGeom>
        </p:spPr>
        <p:txBody>
          <a:bodyPr vert="horz" wrap="square" lIns="0" tIns="12700" rIns="0" bIns="0" rtlCol="0" anchor="t">
            <a:spAutoFit/>
          </a:bodyPr>
          <a:lstStyle/>
          <a:p>
            <a:pPr marL="12700" algn="ctr">
              <a:spcBef>
                <a:spcPts val="100"/>
              </a:spcBef>
            </a:pPr>
            <a:r>
              <a:rPr lang="vi-VN"/>
              <a:t>Hướng Tiếp Cận Của Nhóm</a:t>
            </a:r>
            <a:endParaRPr spc="-85"/>
          </a:p>
        </p:txBody>
      </p:sp>
      <p:sp>
        <p:nvSpPr>
          <p:cNvPr id="10" name="object 10"/>
          <p:cNvSpPr txBox="1"/>
          <p:nvPr/>
        </p:nvSpPr>
        <p:spPr>
          <a:xfrm>
            <a:off x="11100816" y="6492507"/>
            <a:ext cx="43448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24</a:t>
            </a:fld>
            <a:endParaRPr sz="1800">
              <a:latin typeface="Segoe UI"/>
              <a:cs typeface="Segoe UI"/>
            </a:endParaRPr>
          </a:p>
        </p:txBody>
      </p:sp>
    </p:spTree>
    <p:extLst>
      <p:ext uri="{BB962C8B-B14F-4D97-AF65-F5344CB8AC3E}">
        <p14:creationId xmlns:p14="http://schemas.microsoft.com/office/powerpoint/2010/main" val="2271596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13" name="object 13"/>
          <p:cNvSpPr txBox="1"/>
          <p:nvPr/>
        </p:nvSpPr>
        <p:spPr>
          <a:xfrm>
            <a:off x="11100816" y="6502276"/>
            <a:ext cx="44805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25</a:t>
            </a:fld>
            <a:endParaRPr sz="1800">
              <a:latin typeface="Segoe UI"/>
              <a:cs typeface="Segoe UI"/>
            </a:endParaRPr>
          </a:p>
        </p:txBody>
      </p:sp>
      <p:pic>
        <p:nvPicPr>
          <p:cNvPr id="14" name="Hình ảnh 13">
            <a:extLst>
              <a:ext uri="{FF2B5EF4-FFF2-40B4-BE49-F238E27FC236}">
                <a16:creationId xmlns:a16="http://schemas.microsoft.com/office/drawing/2014/main" id="{B0899462-5A7C-C332-C02F-F126819CA3EB}"/>
              </a:ext>
            </a:extLst>
          </p:cNvPr>
          <p:cNvPicPr>
            <a:picLocks noChangeAspect="1"/>
          </p:cNvPicPr>
          <p:nvPr/>
        </p:nvPicPr>
        <p:blipFill>
          <a:blip r:embed="rId3"/>
          <a:stretch>
            <a:fillRect/>
          </a:stretch>
        </p:blipFill>
        <p:spPr>
          <a:xfrm>
            <a:off x="316210" y="3140908"/>
            <a:ext cx="3006360" cy="2181699"/>
          </a:xfrm>
          <a:prstGeom prst="rect">
            <a:avLst/>
          </a:prstGeom>
        </p:spPr>
      </p:pic>
      <p:pic>
        <p:nvPicPr>
          <p:cNvPr id="16" name="Hình ảnh 15">
            <a:extLst>
              <a:ext uri="{FF2B5EF4-FFF2-40B4-BE49-F238E27FC236}">
                <a16:creationId xmlns:a16="http://schemas.microsoft.com/office/drawing/2014/main" id="{B16D729E-992D-27D9-2176-6DD59021474E}"/>
              </a:ext>
            </a:extLst>
          </p:cNvPr>
          <p:cNvPicPr>
            <a:picLocks noChangeAspect="1"/>
          </p:cNvPicPr>
          <p:nvPr/>
        </p:nvPicPr>
        <p:blipFill>
          <a:blip r:embed="rId4"/>
          <a:stretch>
            <a:fillRect/>
          </a:stretch>
        </p:blipFill>
        <p:spPr>
          <a:xfrm>
            <a:off x="4417610" y="3152698"/>
            <a:ext cx="3017477" cy="2164258"/>
          </a:xfrm>
          <a:prstGeom prst="rect">
            <a:avLst/>
          </a:prstGeom>
        </p:spPr>
      </p:pic>
      <p:pic>
        <p:nvPicPr>
          <p:cNvPr id="18" name="Hình ảnh 17">
            <a:extLst>
              <a:ext uri="{FF2B5EF4-FFF2-40B4-BE49-F238E27FC236}">
                <a16:creationId xmlns:a16="http://schemas.microsoft.com/office/drawing/2014/main" id="{A583710D-7A59-9276-804D-127E5DCC91D2}"/>
              </a:ext>
            </a:extLst>
          </p:cNvPr>
          <p:cNvPicPr>
            <a:picLocks noChangeAspect="1"/>
          </p:cNvPicPr>
          <p:nvPr/>
        </p:nvPicPr>
        <p:blipFill>
          <a:blip r:embed="rId5"/>
          <a:stretch>
            <a:fillRect/>
          </a:stretch>
        </p:blipFill>
        <p:spPr>
          <a:xfrm>
            <a:off x="9006996" y="3148144"/>
            <a:ext cx="3017477" cy="2168812"/>
          </a:xfrm>
          <a:prstGeom prst="rect">
            <a:avLst/>
          </a:prstGeom>
        </p:spPr>
      </p:pic>
      <p:cxnSp>
        <p:nvCxnSpPr>
          <p:cNvPr id="20" name="Đường kết nối Mũi tên Thẳng 19">
            <a:extLst>
              <a:ext uri="{FF2B5EF4-FFF2-40B4-BE49-F238E27FC236}">
                <a16:creationId xmlns:a16="http://schemas.microsoft.com/office/drawing/2014/main" id="{13459536-179C-A347-5B4A-D283C934A705}"/>
              </a:ext>
            </a:extLst>
          </p:cNvPr>
          <p:cNvCxnSpPr>
            <a:cxnSpLocks/>
          </p:cNvCxnSpPr>
          <p:nvPr/>
        </p:nvCxnSpPr>
        <p:spPr>
          <a:xfrm>
            <a:off x="3322570" y="4231758"/>
            <a:ext cx="1095040" cy="3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20">
            <a:extLst>
              <a:ext uri="{FF2B5EF4-FFF2-40B4-BE49-F238E27FC236}">
                <a16:creationId xmlns:a16="http://schemas.microsoft.com/office/drawing/2014/main" id="{6BB256CE-F13F-D833-1B0D-AF6800C8971B}"/>
              </a:ext>
            </a:extLst>
          </p:cNvPr>
          <p:cNvCxnSpPr>
            <a:cxnSpLocks/>
          </p:cNvCxnSpPr>
          <p:nvPr/>
        </p:nvCxnSpPr>
        <p:spPr>
          <a:xfrm flipV="1">
            <a:off x="7435087" y="4232550"/>
            <a:ext cx="1571909" cy="22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object 9">
            <a:extLst>
              <a:ext uri="{FF2B5EF4-FFF2-40B4-BE49-F238E27FC236}">
                <a16:creationId xmlns:a16="http://schemas.microsoft.com/office/drawing/2014/main" id="{10099886-E330-98CD-ED03-3D663023CCFC}"/>
              </a:ext>
            </a:extLst>
          </p:cNvPr>
          <p:cNvSpPr txBox="1"/>
          <p:nvPr/>
        </p:nvSpPr>
        <p:spPr>
          <a:xfrm>
            <a:off x="3384438" y="3792411"/>
            <a:ext cx="961808" cy="382156"/>
          </a:xfrm>
          <a:prstGeom prst="rect">
            <a:avLst/>
          </a:prstGeom>
        </p:spPr>
        <p:txBody>
          <a:bodyPr vert="horz" wrap="square" lIns="0" tIns="12700" rIns="0" bIns="0" rtlCol="0" anchor="t">
            <a:spAutoFit/>
          </a:bodyPr>
          <a:lstStyle/>
          <a:p>
            <a:pPr marL="81280">
              <a:spcBef>
                <a:spcPts val="100"/>
              </a:spcBef>
            </a:pPr>
            <a:r>
              <a:rPr lang="vi-VN" sz="2400" err="1">
                <a:solidFill>
                  <a:schemeClr val="accent6">
                    <a:lumMod val="75000"/>
                  </a:schemeClr>
                </a:solidFill>
                <a:latin typeface="Times New Roman"/>
                <a:ea typeface="Calibri"/>
                <a:cs typeface="Segoe UI"/>
              </a:rPr>
              <a:t>Detect</a:t>
            </a:r>
            <a:endParaRPr lang="vi-VN">
              <a:solidFill>
                <a:schemeClr val="accent6">
                  <a:lumMod val="75000"/>
                </a:schemeClr>
              </a:solidFill>
              <a:latin typeface="+mj-lt"/>
            </a:endParaRPr>
          </a:p>
        </p:txBody>
      </p:sp>
      <p:sp>
        <p:nvSpPr>
          <p:cNvPr id="23" name="object 9">
            <a:extLst>
              <a:ext uri="{FF2B5EF4-FFF2-40B4-BE49-F238E27FC236}">
                <a16:creationId xmlns:a16="http://schemas.microsoft.com/office/drawing/2014/main" id="{674361D8-CBC2-50DB-733F-D81746A4E6CA}"/>
              </a:ext>
            </a:extLst>
          </p:cNvPr>
          <p:cNvSpPr txBox="1"/>
          <p:nvPr/>
        </p:nvSpPr>
        <p:spPr>
          <a:xfrm>
            <a:off x="7502502" y="3774123"/>
            <a:ext cx="1507180" cy="382156"/>
          </a:xfrm>
          <a:prstGeom prst="rect">
            <a:avLst/>
          </a:prstGeom>
        </p:spPr>
        <p:txBody>
          <a:bodyPr vert="horz" wrap="square" lIns="0" tIns="12700" rIns="0" bIns="0" rtlCol="0" anchor="t">
            <a:spAutoFit/>
          </a:bodyPr>
          <a:lstStyle/>
          <a:p>
            <a:pPr marL="81280">
              <a:spcBef>
                <a:spcPts val="100"/>
              </a:spcBef>
            </a:pPr>
            <a:r>
              <a:rPr lang="vi-VN" sz="2400" err="1">
                <a:solidFill>
                  <a:schemeClr val="accent6">
                    <a:lumMod val="75000"/>
                  </a:schemeClr>
                </a:solidFill>
                <a:latin typeface="Times New Roman"/>
                <a:ea typeface="Calibri"/>
                <a:cs typeface="Segoe UI"/>
              </a:rPr>
              <a:t>Recognize</a:t>
            </a:r>
            <a:endParaRPr lang="vi-VN">
              <a:solidFill>
                <a:schemeClr val="accent6">
                  <a:lumMod val="75000"/>
                </a:schemeClr>
              </a:solidFill>
              <a:latin typeface="+mj-lt"/>
            </a:endParaRPr>
          </a:p>
        </p:txBody>
      </p:sp>
      <p:cxnSp>
        <p:nvCxnSpPr>
          <p:cNvPr id="34" name="Đường nối Thẳng 33">
            <a:extLst>
              <a:ext uri="{FF2B5EF4-FFF2-40B4-BE49-F238E27FC236}">
                <a16:creationId xmlns:a16="http://schemas.microsoft.com/office/drawing/2014/main" id="{C57ED12D-CAD7-E047-73AD-9087D5171BBB}"/>
              </a:ext>
            </a:extLst>
          </p:cNvPr>
          <p:cNvCxnSpPr>
            <a:cxnSpLocks/>
          </p:cNvCxnSpPr>
          <p:nvPr/>
        </p:nvCxnSpPr>
        <p:spPr>
          <a:xfrm>
            <a:off x="3855638" y="4228008"/>
            <a:ext cx="0" cy="21816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Đường nối Thẳng 36">
            <a:extLst>
              <a:ext uri="{FF2B5EF4-FFF2-40B4-BE49-F238E27FC236}">
                <a16:creationId xmlns:a16="http://schemas.microsoft.com/office/drawing/2014/main" id="{AF1441B0-A6AE-3B16-33D4-E1F61D99B311}"/>
              </a:ext>
            </a:extLst>
          </p:cNvPr>
          <p:cNvCxnSpPr>
            <a:cxnSpLocks/>
          </p:cNvCxnSpPr>
          <p:nvPr/>
        </p:nvCxnSpPr>
        <p:spPr>
          <a:xfrm>
            <a:off x="8204013" y="4234827"/>
            <a:ext cx="0" cy="216198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object 9">
            <a:extLst>
              <a:ext uri="{FF2B5EF4-FFF2-40B4-BE49-F238E27FC236}">
                <a16:creationId xmlns:a16="http://schemas.microsoft.com/office/drawing/2014/main" id="{99919487-D4EA-76CD-4632-4039B4CE4DB5}"/>
              </a:ext>
            </a:extLst>
          </p:cNvPr>
          <p:cNvSpPr txBox="1"/>
          <p:nvPr/>
        </p:nvSpPr>
        <p:spPr>
          <a:xfrm>
            <a:off x="181013" y="5316956"/>
            <a:ext cx="3022675" cy="378565"/>
          </a:xfrm>
          <a:prstGeom prst="rect">
            <a:avLst/>
          </a:prstGeom>
        </p:spPr>
        <p:txBody>
          <a:bodyPr vert="horz" wrap="square" lIns="0" tIns="12700" rIns="0" bIns="0" rtlCol="0" anchor="t">
            <a:spAutoFit/>
          </a:bodyPr>
          <a:lstStyle/>
          <a:p>
            <a:pPr marL="469900" marR="5080" lvl="1">
              <a:lnSpc>
                <a:spcPct val="150100"/>
              </a:lnSpc>
              <a:spcBef>
                <a:spcPts val="370"/>
              </a:spcBef>
            </a:pPr>
            <a:r>
              <a:rPr lang="vi-VN" b="1" err="1">
                <a:solidFill>
                  <a:srgbClr val="00B050"/>
                </a:solidFill>
                <a:latin typeface="+mj-lt"/>
              </a:rPr>
              <a:t>Input</a:t>
            </a:r>
            <a:r>
              <a:rPr lang="vi-VN" b="1">
                <a:solidFill>
                  <a:srgbClr val="00B050"/>
                </a:solidFill>
                <a:latin typeface="+mj-lt"/>
              </a:rPr>
              <a:t> </a:t>
            </a:r>
            <a:r>
              <a:rPr lang="vi-VN" b="1" err="1">
                <a:solidFill>
                  <a:srgbClr val="00B050"/>
                </a:solidFill>
                <a:latin typeface="+mj-lt"/>
              </a:rPr>
              <a:t>Dection</a:t>
            </a:r>
            <a:r>
              <a:rPr lang="vi-VN" b="1">
                <a:solidFill>
                  <a:srgbClr val="00B050"/>
                </a:solidFill>
                <a:latin typeface="+mj-lt"/>
              </a:rPr>
              <a:t> </a:t>
            </a:r>
            <a:r>
              <a:rPr lang="vi-VN" b="1" err="1">
                <a:solidFill>
                  <a:srgbClr val="00B050"/>
                </a:solidFill>
                <a:latin typeface="+mj-lt"/>
              </a:rPr>
              <a:t>phase</a:t>
            </a:r>
            <a:endParaRPr lang="vi-VN" b="1">
              <a:solidFill>
                <a:srgbClr val="00B050"/>
              </a:solidFill>
              <a:latin typeface="+mj-lt"/>
            </a:endParaRPr>
          </a:p>
        </p:txBody>
      </p:sp>
      <p:sp>
        <p:nvSpPr>
          <p:cNvPr id="43" name="object 9">
            <a:extLst>
              <a:ext uri="{FF2B5EF4-FFF2-40B4-BE49-F238E27FC236}">
                <a16:creationId xmlns:a16="http://schemas.microsoft.com/office/drawing/2014/main" id="{504A6513-1310-910B-0F15-B001BBCF8083}"/>
              </a:ext>
            </a:extLst>
          </p:cNvPr>
          <p:cNvSpPr txBox="1"/>
          <p:nvPr/>
        </p:nvSpPr>
        <p:spPr>
          <a:xfrm>
            <a:off x="4284508" y="5326320"/>
            <a:ext cx="3586788" cy="845360"/>
          </a:xfrm>
          <a:prstGeom prst="rect">
            <a:avLst/>
          </a:prstGeom>
        </p:spPr>
        <p:txBody>
          <a:bodyPr vert="horz" wrap="square" lIns="0" tIns="12700" rIns="0" bIns="0" rtlCol="0" anchor="t">
            <a:spAutoFit/>
          </a:bodyPr>
          <a:lstStyle/>
          <a:p>
            <a:pPr marL="469900" marR="5080" lvl="1">
              <a:lnSpc>
                <a:spcPct val="150100"/>
              </a:lnSpc>
              <a:spcBef>
                <a:spcPts val="370"/>
              </a:spcBef>
            </a:pPr>
            <a:r>
              <a:rPr lang="vi-VN" b="1" err="1">
                <a:solidFill>
                  <a:srgbClr val="00B050"/>
                </a:solidFill>
                <a:latin typeface="+mj-lt"/>
              </a:rPr>
              <a:t>Output</a:t>
            </a:r>
            <a:r>
              <a:rPr lang="vi-VN" b="1">
                <a:solidFill>
                  <a:srgbClr val="00B050"/>
                </a:solidFill>
                <a:latin typeface="+mj-lt"/>
              </a:rPr>
              <a:t> </a:t>
            </a:r>
            <a:r>
              <a:rPr lang="vi-VN" b="1" err="1">
                <a:solidFill>
                  <a:srgbClr val="00B050"/>
                </a:solidFill>
                <a:latin typeface="+mj-lt"/>
              </a:rPr>
              <a:t>Dection</a:t>
            </a:r>
            <a:r>
              <a:rPr lang="vi-VN" b="1">
                <a:solidFill>
                  <a:srgbClr val="00B050"/>
                </a:solidFill>
                <a:latin typeface="+mj-lt"/>
              </a:rPr>
              <a:t> </a:t>
            </a:r>
            <a:r>
              <a:rPr lang="vi-VN" b="1" err="1">
                <a:solidFill>
                  <a:srgbClr val="00B050"/>
                </a:solidFill>
                <a:latin typeface="+mj-lt"/>
              </a:rPr>
              <a:t>phase</a:t>
            </a:r>
            <a:r>
              <a:rPr lang="vi-VN" b="1">
                <a:solidFill>
                  <a:srgbClr val="00B050"/>
                </a:solidFill>
                <a:latin typeface="+mj-lt"/>
              </a:rPr>
              <a:t> /</a:t>
            </a:r>
          </a:p>
          <a:p>
            <a:pPr marL="469900" marR="5080" lvl="1">
              <a:lnSpc>
                <a:spcPct val="150100"/>
              </a:lnSpc>
              <a:spcBef>
                <a:spcPts val="370"/>
              </a:spcBef>
            </a:pPr>
            <a:r>
              <a:rPr lang="vi-VN" b="1" err="1">
                <a:solidFill>
                  <a:srgbClr val="00B050"/>
                </a:solidFill>
                <a:latin typeface="+mj-lt"/>
              </a:rPr>
              <a:t>Input</a:t>
            </a:r>
            <a:r>
              <a:rPr lang="vi-VN" b="1">
                <a:solidFill>
                  <a:srgbClr val="00B050"/>
                </a:solidFill>
                <a:latin typeface="+mj-lt"/>
              </a:rPr>
              <a:t> </a:t>
            </a:r>
            <a:r>
              <a:rPr lang="vi-VN" b="1" err="1">
                <a:solidFill>
                  <a:srgbClr val="00B050"/>
                </a:solidFill>
                <a:latin typeface="+mj-lt"/>
              </a:rPr>
              <a:t>Recognition</a:t>
            </a:r>
            <a:r>
              <a:rPr lang="vi-VN" b="1">
                <a:solidFill>
                  <a:srgbClr val="00B050"/>
                </a:solidFill>
                <a:latin typeface="+mj-lt"/>
              </a:rPr>
              <a:t> </a:t>
            </a:r>
            <a:r>
              <a:rPr lang="vi-VN" b="1" err="1">
                <a:solidFill>
                  <a:srgbClr val="00B050"/>
                </a:solidFill>
                <a:latin typeface="+mj-lt"/>
              </a:rPr>
              <a:t>phase</a:t>
            </a:r>
            <a:endParaRPr lang="vi-VN" b="1">
              <a:solidFill>
                <a:srgbClr val="00B050"/>
              </a:solidFill>
              <a:latin typeface="+mj-lt"/>
            </a:endParaRPr>
          </a:p>
        </p:txBody>
      </p:sp>
      <p:sp>
        <p:nvSpPr>
          <p:cNvPr id="46" name="object 9">
            <a:extLst>
              <a:ext uri="{FF2B5EF4-FFF2-40B4-BE49-F238E27FC236}">
                <a16:creationId xmlns:a16="http://schemas.microsoft.com/office/drawing/2014/main" id="{618C7423-8D84-67DD-9E7C-DE6EF85966E7}"/>
              </a:ext>
            </a:extLst>
          </p:cNvPr>
          <p:cNvSpPr txBox="1"/>
          <p:nvPr/>
        </p:nvSpPr>
        <p:spPr>
          <a:xfrm>
            <a:off x="8783633" y="5259647"/>
            <a:ext cx="3586788" cy="378565"/>
          </a:xfrm>
          <a:prstGeom prst="rect">
            <a:avLst/>
          </a:prstGeom>
        </p:spPr>
        <p:txBody>
          <a:bodyPr vert="horz" wrap="square" lIns="0" tIns="12700" rIns="0" bIns="0" rtlCol="0" anchor="t">
            <a:spAutoFit/>
          </a:bodyPr>
          <a:lstStyle/>
          <a:p>
            <a:pPr marL="469900" marR="5080" lvl="1">
              <a:lnSpc>
                <a:spcPct val="150100"/>
              </a:lnSpc>
              <a:spcBef>
                <a:spcPts val="370"/>
              </a:spcBef>
            </a:pPr>
            <a:r>
              <a:rPr lang="vi-VN" b="1" err="1">
                <a:solidFill>
                  <a:srgbClr val="00B050"/>
                </a:solidFill>
                <a:latin typeface="+mj-lt"/>
              </a:rPr>
              <a:t>Output</a:t>
            </a:r>
            <a:r>
              <a:rPr lang="vi-VN" b="1">
                <a:solidFill>
                  <a:srgbClr val="00B050"/>
                </a:solidFill>
                <a:latin typeface="+mj-lt"/>
              </a:rPr>
              <a:t> </a:t>
            </a:r>
            <a:r>
              <a:rPr lang="vi-VN" b="1" err="1">
                <a:solidFill>
                  <a:srgbClr val="00B050"/>
                </a:solidFill>
                <a:latin typeface="+mj-lt"/>
              </a:rPr>
              <a:t>Recognition</a:t>
            </a:r>
            <a:r>
              <a:rPr lang="vi-VN" b="1">
                <a:solidFill>
                  <a:srgbClr val="00B050"/>
                </a:solidFill>
                <a:latin typeface="+mj-lt"/>
              </a:rPr>
              <a:t> </a:t>
            </a:r>
            <a:r>
              <a:rPr lang="vi-VN" b="1" err="1">
                <a:solidFill>
                  <a:srgbClr val="00B050"/>
                </a:solidFill>
                <a:latin typeface="+mj-lt"/>
              </a:rPr>
              <a:t>phase</a:t>
            </a:r>
            <a:endParaRPr lang="vi-VN" b="1">
              <a:solidFill>
                <a:srgbClr val="00B050"/>
              </a:solidFill>
              <a:latin typeface="+mj-lt"/>
            </a:endParaRPr>
          </a:p>
        </p:txBody>
      </p:sp>
      <p:sp>
        <p:nvSpPr>
          <p:cNvPr id="10" name="TextBox 9">
            <a:extLst>
              <a:ext uri="{FF2B5EF4-FFF2-40B4-BE49-F238E27FC236}">
                <a16:creationId xmlns:a16="http://schemas.microsoft.com/office/drawing/2014/main" id="{D9F30011-688C-ADAA-AD0E-6D1FAB57B3AA}"/>
              </a:ext>
            </a:extLst>
          </p:cNvPr>
          <p:cNvSpPr txBox="1"/>
          <p:nvPr/>
        </p:nvSpPr>
        <p:spPr>
          <a:xfrm>
            <a:off x="1354666" y="1524000"/>
            <a:ext cx="46284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ea typeface="Calibri"/>
                <a:cs typeface="Calibri"/>
              </a:rPr>
              <a:t>Giải</a:t>
            </a:r>
            <a:r>
              <a:rPr lang="en-US">
                <a:ea typeface="Calibri"/>
                <a:cs typeface="Calibri"/>
              </a:rPr>
              <a:t> </a:t>
            </a:r>
            <a:r>
              <a:rPr lang="en-US" err="1">
                <a:ea typeface="Calibri"/>
                <a:cs typeface="Calibri"/>
              </a:rPr>
              <a:t>pháp</a:t>
            </a:r>
            <a:r>
              <a:rPr lang="en-US">
                <a:ea typeface="Calibri"/>
                <a:cs typeface="Calibri"/>
              </a:rPr>
              <a:t> </a:t>
            </a:r>
            <a:r>
              <a:rPr lang="en-US" err="1">
                <a:ea typeface="Calibri"/>
                <a:cs typeface="Calibri"/>
              </a:rPr>
              <a:t>của</a:t>
            </a:r>
            <a:r>
              <a:rPr lang="en-US">
                <a:ea typeface="Calibri"/>
                <a:cs typeface="Calibri"/>
              </a:rPr>
              <a:t> top 1 UAIC 2022</a:t>
            </a:r>
          </a:p>
          <a:p>
            <a:pPr marL="285750" indent="-285750">
              <a:buFont typeface="Arial"/>
              <a:buChar char="•"/>
            </a:pPr>
            <a:r>
              <a:rPr lang="en-US" err="1">
                <a:ea typeface="+mn-lt"/>
                <a:cs typeface="+mn-lt"/>
              </a:rPr>
              <a:t>Sử</a:t>
            </a:r>
            <a:r>
              <a:rPr lang="en-US">
                <a:ea typeface="+mn-lt"/>
                <a:cs typeface="+mn-lt"/>
              </a:rPr>
              <a:t> </a:t>
            </a:r>
            <a:r>
              <a:rPr lang="en-US" err="1">
                <a:ea typeface="+mn-lt"/>
                <a:cs typeface="+mn-lt"/>
              </a:rPr>
              <a:t>dụng</a:t>
            </a:r>
            <a:r>
              <a:rPr lang="en-US">
                <a:ea typeface="+mn-lt"/>
                <a:cs typeface="+mn-lt"/>
              </a:rPr>
              <a:t> 2-stage method:</a:t>
            </a:r>
          </a:p>
          <a:p>
            <a:pPr marL="742950" lvl="1" indent="-285750">
              <a:buFont typeface="Arial"/>
              <a:buChar char="•"/>
            </a:pPr>
            <a:r>
              <a:rPr lang="en-US">
                <a:ea typeface="Calibri"/>
                <a:cs typeface="Calibri"/>
              </a:rPr>
              <a:t>Detection: </a:t>
            </a:r>
            <a:r>
              <a:rPr lang="en-US" err="1">
                <a:ea typeface="Calibri"/>
                <a:cs typeface="Calibri"/>
              </a:rPr>
              <a:t>DBNetpp</a:t>
            </a:r>
            <a:endParaRPr lang="en-US">
              <a:ea typeface="Calibri"/>
              <a:cs typeface="Calibri"/>
            </a:endParaRPr>
          </a:p>
          <a:p>
            <a:pPr marL="742950" lvl="1" indent="-285750">
              <a:buFont typeface="Arial"/>
              <a:buChar char="•"/>
            </a:pPr>
            <a:r>
              <a:rPr lang="en-US">
                <a:ea typeface="Calibri"/>
                <a:cs typeface="Calibri"/>
              </a:rPr>
              <a:t>Recognition: </a:t>
            </a:r>
            <a:r>
              <a:rPr lang="en-US" err="1">
                <a:ea typeface="Calibri"/>
                <a:cs typeface="Calibri"/>
              </a:rPr>
              <a:t>PARSeq</a:t>
            </a:r>
          </a:p>
        </p:txBody>
      </p:sp>
      <p:sp>
        <p:nvSpPr>
          <p:cNvPr id="19" name="object 12">
            <a:extLst>
              <a:ext uri="{FF2B5EF4-FFF2-40B4-BE49-F238E27FC236}">
                <a16:creationId xmlns:a16="http://schemas.microsoft.com/office/drawing/2014/main" id="{36592496-A8C8-480E-B596-594995448961}"/>
              </a:ext>
            </a:extLst>
          </p:cNvPr>
          <p:cNvSpPr txBox="1">
            <a:spLocks noGrp="1"/>
          </p:cNvSpPr>
          <p:nvPr>
            <p:ph type="title"/>
          </p:nvPr>
        </p:nvSpPr>
        <p:spPr>
          <a:xfrm>
            <a:off x="1444244" y="1069289"/>
            <a:ext cx="1646555" cy="391795"/>
          </a:xfrm>
          <a:prstGeom prst="rect">
            <a:avLst/>
          </a:prstGeom>
        </p:spPr>
        <p:txBody>
          <a:bodyPr vert="horz" wrap="square" lIns="0" tIns="12700" rIns="0" bIns="0" rtlCol="0">
            <a:spAutoFit/>
          </a:bodyPr>
          <a:lstStyle/>
          <a:p>
            <a:pPr marL="12700">
              <a:lnSpc>
                <a:spcPct val="100000"/>
              </a:lnSpc>
              <a:spcBef>
                <a:spcPts val="100"/>
              </a:spcBef>
            </a:pPr>
            <a:r>
              <a:rPr sz="2400" spc="-5"/>
              <a:t>GIỚI</a:t>
            </a:r>
            <a:r>
              <a:rPr sz="2400" spc="-70"/>
              <a:t> </a:t>
            </a:r>
            <a:r>
              <a:rPr sz="2400" spc="-5"/>
              <a:t>THIỆU</a:t>
            </a:r>
            <a:endParaRPr sz="2400"/>
          </a:p>
        </p:txBody>
      </p:sp>
      <p:sp>
        <p:nvSpPr>
          <p:cNvPr id="9" name="TextBox 8">
            <a:extLst>
              <a:ext uri="{FF2B5EF4-FFF2-40B4-BE49-F238E27FC236}">
                <a16:creationId xmlns:a16="http://schemas.microsoft.com/office/drawing/2014/main" id="{58B8033F-C238-1404-BA35-4C3AF401D53C}"/>
              </a:ext>
            </a:extLst>
          </p:cNvPr>
          <p:cNvSpPr txBox="1"/>
          <p:nvPr/>
        </p:nvSpPr>
        <p:spPr>
          <a:xfrm>
            <a:off x="4724400" y="320040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MR10"/>
              </a:rPr>
              <a:t>prepended </a:t>
            </a:r>
          </a:p>
        </p:txBody>
      </p:sp>
    </p:spTree>
    <p:extLst>
      <p:ext uri="{BB962C8B-B14F-4D97-AF65-F5344CB8AC3E}">
        <p14:creationId xmlns:p14="http://schemas.microsoft.com/office/powerpoint/2010/main" val="1974105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2601487" y="2630091"/>
            <a:ext cx="6989023" cy="1859483"/>
          </a:xfrm>
          <a:prstGeom prst="rect">
            <a:avLst/>
          </a:prstGeom>
        </p:spPr>
        <p:txBody>
          <a:bodyPr vert="horz" wrap="square" lIns="0" tIns="12700" rIns="0" bIns="0" rtlCol="0" anchor="t">
            <a:spAutoFit/>
          </a:bodyPr>
          <a:lstStyle/>
          <a:p>
            <a:pPr marL="12700" algn="ctr">
              <a:spcBef>
                <a:spcPts val="100"/>
              </a:spcBef>
            </a:pPr>
            <a:r>
              <a:rPr lang="vi-VN" err="1"/>
              <a:t>DBNetpp</a:t>
            </a:r>
            <a:r>
              <a:rPr lang="vi-VN"/>
              <a:t> – </a:t>
            </a:r>
            <a:r>
              <a:rPr lang="vi-VN" err="1"/>
              <a:t>Text</a:t>
            </a:r>
            <a:r>
              <a:rPr lang="vi-VN"/>
              <a:t> </a:t>
            </a:r>
            <a:r>
              <a:rPr lang="vi-VN" err="1"/>
              <a:t>Detection</a:t>
            </a:r>
            <a:endParaRPr spc="-85"/>
          </a:p>
        </p:txBody>
      </p:sp>
      <p:sp>
        <p:nvSpPr>
          <p:cNvPr id="10" name="object 10"/>
          <p:cNvSpPr txBox="1"/>
          <p:nvPr/>
        </p:nvSpPr>
        <p:spPr>
          <a:xfrm>
            <a:off x="11100816" y="6492507"/>
            <a:ext cx="43448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26</a:t>
            </a:fld>
            <a:endParaRPr sz="1800">
              <a:latin typeface="Segoe UI"/>
              <a:cs typeface="Segoe UI"/>
            </a:endParaRPr>
          </a:p>
        </p:txBody>
      </p:sp>
    </p:spTree>
    <p:extLst>
      <p:ext uri="{BB962C8B-B14F-4D97-AF65-F5344CB8AC3E}">
        <p14:creationId xmlns:p14="http://schemas.microsoft.com/office/powerpoint/2010/main" val="682285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03</a:t>
            </a:r>
            <a:endParaRPr sz="2400">
              <a:latin typeface="Segoe UI"/>
              <a:cs typeface="Segoe UI"/>
            </a:endParaRPr>
          </a:p>
        </p:txBody>
      </p:sp>
      <p:pic>
        <p:nvPicPr>
          <p:cNvPr id="7" name="object 7"/>
          <p:cNvPicPr/>
          <p:nvPr/>
        </p:nvPicPr>
        <p:blipFill>
          <a:blip r:embed="rId3" cstate="print"/>
          <a:stretch>
            <a:fillRect/>
          </a:stretch>
        </p:blipFill>
        <p:spPr>
          <a:xfrm>
            <a:off x="11173968" y="169163"/>
            <a:ext cx="737616" cy="595883"/>
          </a:xfrm>
          <a:prstGeom prst="rect">
            <a:avLst/>
          </a:prstGeom>
        </p:spPr>
      </p:pic>
      <p:sp>
        <p:nvSpPr>
          <p:cNvPr id="8" name="object 8"/>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en-US" sz="2000" b="1" spc="-30" err="1">
                <a:latin typeface="Segoe UI"/>
                <a:cs typeface="Segoe UI"/>
              </a:rPr>
              <a:t>Hướng</a:t>
            </a:r>
            <a:r>
              <a:rPr lang="en-US" sz="2000" b="1" spc="-30">
                <a:latin typeface="Segoe UI"/>
                <a:cs typeface="Segoe UI"/>
              </a:rPr>
              <a:t> </a:t>
            </a:r>
            <a:r>
              <a:rPr lang="en-US" sz="2000" b="1" spc="-30" err="1">
                <a:latin typeface="Segoe UI"/>
                <a:cs typeface="Segoe UI"/>
              </a:rPr>
              <a:t>tiếp</a:t>
            </a:r>
            <a:r>
              <a:rPr lang="en-US" sz="2000" b="1" spc="-30">
                <a:latin typeface="Segoe UI"/>
                <a:cs typeface="Segoe UI"/>
              </a:rPr>
              <a:t> </a:t>
            </a:r>
            <a:r>
              <a:rPr lang="en-US" sz="2000" b="1" spc="-30" err="1">
                <a:latin typeface="Segoe UI"/>
                <a:cs typeface="Segoe UI"/>
              </a:rPr>
              <a:t>cận</a:t>
            </a:r>
          </a:p>
        </p:txBody>
      </p:sp>
      <p:sp>
        <p:nvSpPr>
          <p:cNvPr id="11" name="object 11"/>
          <p:cNvSpPr txBox="1"/>
          <p:nvPr/>
        </p:nvSpPr>
        <p:spPr>
          <a:xfrm>
            <a:off x="11100816" y="6502276"/>
            <a:ext cx="395409"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27</a:t>
            </a:fld>
            <a:endParaRPr sz="1800">
              <a:latin typeface="Segoe UI"/>
              <a:cs typeface="Segoe UI"/>
            </a:endParaRPr>
          </a:p>
        </p:txBody>
      </p:sp>
      <p:pic>
        <p:nvPicPr>
          <p:cNvPr id="6" name="Picture 5" descr="A diagram of text detection method&#10;&#10;Description automatically generated">
            <a:extLst>
              <a:ext uri="{FF2B5EF4-FFF2-40B4-BE49-F238E27FC236}">
                <a16:creationId xmlns:a16="http://schemas.microsoft.com/office/drawing/2014/main" id="{38E33462-BD5F-125E-011A-956770713657}"/>
              </a:ext>
            </a:extLst>
          </p:cNvPr>
          <p:cNvPicPr>
            <a:picLocks noChangeAspect="1"/>
          </p:cNvPicPr>
          <p:nvPr/>
        </p:nvPicPr>
        <p:blipFill rotWithShape="1">
          <a:blip r:embed="rId4"/>
          <a:srcRect l="-142" t="330" r="142" b="36438"/>
          <a:stretch/>
        </p:blipFill>
        <p:spPr>
          <a:xfrm>
            <a:off x="1296190" y="1950211"/>
            <a:ext cx="9920397" cy="3253515"/>
          </a:xfrm>
          <a:prstGeom prst="rect">
            <a:avLst/>
          </a:prstGeom>
        </p:spPr>
      </p:pic>
      <p:sp>
        <p:nvSpPr>
          <p:cNvPr id="9" name="object 9"/>
          <p:cNvSpPr txBox="1">
            <a:spLocks noGrp="1"/>
          </p:cNvSpPr>
          <p:nvPr>
            <p:ph type="title"/>
          </p:nvPr>
        </p:nvSpPr>
        <p:spPr>
          <a:xfrm>
            <a:off x="1444244" y="1069289"/>
            <a:ext cx="5125085" cy="382156"/>
          </a:xfrm>
          <a:prstGeom prst="rect">
            <a:avLst/>
          </a:prstGeom>
        </p:spPr>
        <p:txBody>
          <a:bodyPr vert="horz" wrap="square" lIns="0" tIns="12700" rIns="0" bIns="0" rtlCol="0" anchor="t">
            <a:spAutoFit/>
          </a:bodyPr>
          <a:lstStyle/>
          <a:p>
            <a:pPr marL="12700">
              <a:spcBef>
                <a:spcPts val="100"/>
              </a:spcBef>
            </a:pPr>
            <a:r>
              <a:rPr lang="en-US" sz="2400"/>
              <a:t>Phương </a:t>
            </a:r>
            <a:r>
              <a:rPr lang="en-US" sz="2400" err="1"/>
              <a:t>pháp</a:t>
            </a:r>
            <a:r>
              <a:rPr lang="en-US" sz="2400"/>
              <a:t> detection </a:t>
            </a:r>
            <a:r>
              <a:rPr lang="en-US" sz="2400" err="1"/>
              <a:t>chung</a:t>
            </a:r>
          </a:p>
        </p:txBody>
      </p:sp>
      <p:sp>
        <p:nvSpPr>
          <p:cNvPr id="12" name="TextBox 11">
            <a:extLst>
              <a:ext uri="{FF2B5EF4-FFF2-40B4-BE49-F238E27FC236}">
                <a16:creationId xmlns:a16="http://schemas.microsoft.com/office/drawing/2014/main" id="{5B13599F-6C15-20AF-369F-7156724B9D9E}"/>
              </a:ext>
            </a:extLst>
          </p:cNvPr>
          <p:cNvSpPr txBox="1"/>
          <p:nvPr/>
        </p:nvSpPr>
        <p:spPr>
          <a:xfrm>
            <a:off x="4106333" y="5559777"/>
            <a:ext cx="3979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Các </a:t>
            </a:r>
            <a:r>
              <a:rPr lang="en-US" err="1">
                <a:ea typeface="Calibri"/>
                <a:cs typeface="Calibri"/>
              </a:rPr>
              <a:t>phương</a:t>
            </a:r>
            <a:r>
              <a:rPr lang="en-US">
                <a:ea typeface="Calibri"/>
                <a:cs typeface="Calibri"/>
              </a:rPr>
              <a:t> </a:t>
            </a:r>
            <a:r>
              <a:rPr lang="en-US" err="1">
                <a:ea typeface="Calibri"/>
                <a:cs typeface="Calibri"/>
              </a:rPr>
              <a:t>pháp</a:t>
            </a:r>
            <a:r>
              <a:rPr lang="en-US">
                <a:ea typeface="Calibri"/>
                <a:cs typeface="Calibri"/>
              </a:rPr>
              <a:t> text detection </a:t>
            </a:r>
            <a:r>
              <a:rPr lang="en-US" err="1">
                <a:ea typeface="Calibri"/>
                <a:cs typeface="Calibri"/>
              </a:rPr>
              <a:t>chung</a:t>
            </a:r>
          </a:p>
        </p:txBody>
      </p:sp>
    </p:spTree>
    <p:extLst>
      <p:ext uri="{BB962C8B-B14F-4D97-AF65-F5344CB8AC3E}">
        <p14:creationId xmlns:p14="http://schemas.microsoft.com/office/powerpoint/2010/main" val="288910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502920"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28</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1646555" cy="391795"/>
          </a:xfrm>
          <a:prstGeom prst="rect">
            <a:avLst/>
          </a:prstGeom>
        </p:spPr>
        <p:txBody>
          <a:bodyPr vert="horz" wrap="square" lIns="0" tIns="12700" rIns="0" bIns="0" rtlCol="0" anchor="t">
            <a:spAutoFit/>
          </a:bodyPr>
          <a:lstStyle/>
          <a:p>
            <a:pPr marL="12700">
              <a:spcBef>
                <a:spcPts val="100"/>
              </a:spcBef>
            </a:pPr>
            <a:r>
              <a:rPr lang="en-US" sz="2400" spc="-5" err="1"/>
              <a:t>DBNetpp</a:t>
            </a:r>
          </a:p>
        </p:txBody>
      </p:sp>
      <p:sp>
        <p:nvSpPr>
          <p:cNvPr id="9" name="TextBox 8">
            <a:extLst>
              <a:ext uri="{FF2B5EF4-FFF2-40B4-BE49-F238E27FC236}">
                <a16:creationId xmlns:a16="http://schemas.microsoft.com/office/drawing/2014/main" id="{AC34114C-B334-0BEF-96A5-BBC766FAFE01}"/>
              </a:ext>
            </a:extLst>
          </p:cNvPr>
          <p:cNvSpPr txBox="1"/>
          <p:nvPr/>
        </p:nvSpPr>
        <p:spPr>
          <a:xfrm>
            <a:off x="1144437" y="1820174"/>
            <a:ext cx="10219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latin typeface="Times New Roman" panose="02020603050405020304" pitchFamily="18" charset="0"/>
                <a:ea typeface="Lato"/>
                <a:cs typeface="Times New Roman" panose="02020603050405020304" pitchFamily="18" charset="0"/>
              </a:rPr>
              <a:t>Paper: Real-Time Scene Text Detection with Differentiable Binarization and Adaptive Scale Fusion</a:t>
            </a:r>
            <a:endParaRPr lang="en-US">
              <a:latin typeface="Times New Roman" panose="02020603050405020304" pitchFamily="18" charset="0"/>
              <a:cs typeface="Times New Roman" panose="02020603050405020304" pitchFamily="18" charset="0"/>
            </a:endParaRPr>
          </a:p>
          <a:p>
            <a:pPr marL="285750" indent="-285750">
              <a:buFont typeface="Calibri"/>
              <a:buChar char="-"/>
            </a:pPr>
            <a:r>
              <a:rPr lang="en-US">
                <a:latin typeface="Times New Roman"/>
                <a:ea typeface="Lato"/>
                <a:cs typeface="Times New Roman"/>
              </a:rPr>
              <a:t>Các </a:t>
            </a:r>
            <a:r>
              <a:rPr lang="en-US" err="1">
                <a:latin typeface="Times New Roman"/>
                <a:ea typeface="Lato"/>
                <a:cs typeface="Times New Roman"/>
              </a:rPr>
              <a:t>tác</a:t>
            </a:r>
            <a:r>
              <a:rPr lang="en-US">
                <a:latin typeface="Times New Roman"/>
                <a:ea typeface="Lato"/>
                <a:cs typeface="Times New Roman"/>
              </a:rPr>
              <a:t> </a:t>
            </a:r>
            <a:r>
              <a:rPr lang="en-US" err="1">
                <a:latin typeface="Times New Roman"/>
                <a:ea typeface="Lato"/>
                <a:cs typeface="Times New Roman"/>
              </a:rPr>
              <a:t>giả</a:t>
            </a:r>
            <a:r>
              <a:rPr lang="en-US">
                <a:latin typeface="Times New Roman"/>
                <a:ea typeface="Lato"/>
                <a:cs typeface="Times New Roman"/>
              </a:rPr>
              <a:t>: </a:t>
            </a:r>
            <a:r>
              <a:rPr lang="en-US">
                <a:latin typeface="Times New Roman"/>
                <a:ea typeface="+mn-lt"/>
                <a:cs typeface="Times New Roman"/>
              </a:rPr>
              <a:t>Minghui Liao, et al.</a:t>
            </a:r>
          </a:p>
          <a:p>
            <a:pPr marL="285750" indent="-285750">
              <a:buFont typeface="Calibri"/>
              <a:buChar char="-"/>
            </a:pPr>
            <a:r>
              <a:rPr lang="en-US" err="1">
                <a:latin typeface="Times New Roman"/>
                <a:ea typeface="Lato"/>
                <a:cs typeface="Times New Roman"/>
              </a:rPr>
              <a:t>Accecpt</a:t>
            </a:r>
            <a:r>
              <a:rPr lang="en-US">
                <a:latin typeface="Times New Roman"/>
                <a:ea typeface="Lato"/>
                <a:cs typeface="Times New Roman"/>
              </a:rPr>
              <a:t> </a:t>
            </a:r>
            <a:r>
              <a:rPr lang="en-US" err="1">
                <a:latin typeface="Times New Roman"/>
                <a:ea typeface="Lato"/>
                <a:cs typeface="Times New Roman"/>
              </a:rPr>
              <a:t>tại</a:t>
            </a:r>
            <a:r>
              <a:rPr lang="en-US">
                <a:latin typeface="Times New Roman"/>
                <a:ea typeface="Lato"/>
                <a:cs typeface="Times New Roman"/>
              </a:rPr>
              <a:t>: TPAMI 2022</a:t>
            </a:r>
          </a:p>
        </p:txBody>
      </p:sp>
      <p:pic>
        <p:nvPicPr>
          <p:cNvPr id="15" name="Picture 14" descr="A diagram of a flowchart&#10;&#10;Description automatically generated">
            <a:extLst>
              <a:ext uri="{FF2B5EF4-FFF2-40B4-BE49-F238E27FC236}">
                <a16:creationId xmlns:a16="http://schemas.microsoft.com/office/drawing/2014/main" id="{1FB1E19A-2935-DCA5-0607-9B11D81251D0}"/>
              </a:ext>
            </a:extLst>
          </p:cNvPr>
          <p:cNvPicPr>
            <a:picLocks noChangeAspect="1"/>
          </p:cNvPicPr>
          <p:nvPr/>
        </p:nvPicPr>
        <p:blipFill>
          <a:blip r:embed="rId4"/>
          <a:stretch>
            <a:fillRect/>
          </a:stretch>
        </p:blipFill>
        <p:spPr>
          <a:xfrm>
            <a:off x="1366199" y="2809681"/>
            <a:ext cx="9462963" cy="3211461"/>
          </a:xfrm>
          <a:prstGeom prst="rect">
            <a:avLst/>
          </a:prstGeom>
        </p:spPr>
      </p:pic>
    </p:spTree>
    <p:extLst>
      <p:ext uri="{BB962C8B-B14F-4D97-AF65-F5344CB8AC3E}">
        <p14:creationId xmlns:p14="http://schemas.microsoft.com/office/powerpoint/2010/main" val="378345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502920"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29</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1646555" cy="391795"/>
          </a:xfrm>
          <a:prstGeom prst="rect">
            <a:avLst/>
          </a:prstGeom>
        </p:spPr>
        <p:txBody>
          <a:bodyPr vert="horz" wrap="square" lIns="0" tIns="12700" rIns="0" bIns="0" rtlCol="0" anchor="t">
            <a:spAutoFit/>
          </a:bodyPr>
          <a:lstStyle/>
          <a:p>
            <a:pPr marL="12700">
              <a:spcBef>
                <a:spcPts val="100"/>
              </a:spcBef>
            </a:pPr>
            <a:r>
              <a:rPr lang="en-US" sz="2400" spc="-5" err="1"/>
              <a:t>DBNetpp</a:t>
            </a:r>
          </a:p>
        </p:txBody>
      </p:sp>
      <p:pic>
        <p:nvPicPr>
          <p:cNvPr id="12" name="Picture 11" descr="A diagram of a flowchart&#10;&#10;Description automatically generated">
            <a:extLst>
              <a:ext uri="{FF2B5EF4-FFF2-40B4-BE49-F238E27FC236}">
                <a16:creationId xmlns:a16="http://schemas.microsoft.com/office/drawing/2014/main" id="{FC1A2508-90A2-7BD5-4456-612CC6936010}"/>
              </a:ext>
            </a:extLst>
          </p:cNvPr>
          <p:cNvPicPr>
            <a:picLocks noChangeAspect="1"/>
          </p:cNvPicPr>
          <p:nvPr/>
        </p:nvPicPr>
        <p:blipFill>
          <a:blip r:embed="rId4"/>
          <a:stretch>
            <a:fillRect/>
          </a:stretch>
        </p:blipFill>
        <p:spPr>
          <a:xfrm>
            <a:off x="171198" y="1857143"/>
            <a:ext cx="11849604" cy="4016593"/>
          </a:xfrm>
          <a:prstGeom prst="rect">
            <a:avLst/>
          </a:prstGeom>
        </p:spPr>
      </p:pic>
    </p:spTree>
    <p:extLst>
      <p:ext uri="{BB962C8B-B14F-4D97-AF65-F5344CB8AC3E}">
        <p14:creationId xmlns:p14="http://schemas.microsoft.com/office/powerpoint/2010/main" val="64896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2718942" y="2945175"/>
            <a:ext cx="7885996" cy="940435"/>
          </a:xfrm>
          <a:prstGeom prst="rect">
            <a:avLst/>
          </a:prstGeom>
        </p:spPr>
        <p:txBody>
          <a:bodyPr vert="horz" wrap="square" lIns="0" tIns="12700" rIns="0" bIns="0" rtlCol="0">
            <a:spAutoFit/>
          </a:bodyPr>
          <a:lstStyle/>
          <a:p>
            <a:pPr marL="12700">
              <a:lnSpc>
                <a:spcPct val="100000"/>
              </a:lnSpc>
              <a:spcBef>
                <a:spcPts val="100"/>
              </a:spcBef>
            </a:pPr>
            <a:r>
              <a:t>GIỚI</a:t>
            </a:r>
            <a:r>
              <a:rPr spc="-20"/>
              <a:t> </a:t>
            </a:r>
            <a:r>
              <a:rPr spc="-10"/>
              <a:t>THIỆU</a:t>
            </a:r>
            <a:r>
              <a:rPr spc="-40"/>
              <a:t> </a:t>
            </a:r>
            <a:r>
              <a:rPr spc="-5"/>
              <a:t>ĐỀ</a:t>
            </a:r>
            <a:r>
              <a:rPr spc="-20"/>
              <a:t> </a:t>
            </a:r>
            <a:r>
              <a:rPr spc="-130"/>
              <a:t>TÀI</a:t>
            </a:r>
          </a:p>
        </p:txBody>
      </p:sp>
      <p:sp>
        <p:nvSpPr>
          <p:cNvPr id="10" name="object 10"/>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a:t>
            </a:fld>
            <a:endParaRPr sz="1800">
              <a:latin typeface="Segoe UI"/>
              <a:cs typeface="Segoe U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502920"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30</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5931007"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Feature pyramid backbone</a:t>
            </a:r>
          </a:p>
        </p:txBody>
      </p:sp>
      <p:pic>
        <p:nvPicPr>
          <p:cNvPr id="10" name="Picture 9">
            <a:extLst>
              <a:ext uri="{FF2B5EF4-FFF2-40B4-BE49-F238E27FC236}">
                <a16:creationId xmlns:a16="http://schemas.microsoft.com/office/drawing/2014/main" id="{463B64CD-CAE9-906A-84B5-D76C36CCB51F}"/>
              </a:ext>
            </a:extLst>
          </p:cNvPr>
          <p:cNvPicPr>
            <a:picLocks noChangeAspect="1"/>
          </p:cNvPicPr>
          <p:nvPr/>
        </p:nvPicPr>
        <p:blipFill>
          <a:blip r:embed="rId4"/>
          <a:stretch>
            <a:fillRect/>
          </a:stretch>
        </p:blipFill>
        <p:spPr>
          <a:xfrm>
            <a:off x="2865120" y="1719333"/>
            <a:ext cx="6455434" cy="3861007"/>
          </a:xfrm>
          <a:prstGeom prst="rect">
            <a:avLst/>
          </a:prstGeom>
        </p:spPr>
      </p:pic>
      <p:sp>
        <p:nvSpPr>
          <p:cNvPr id="14" name="TextBox 13">
            <a:extLst>
              <a:ext uri="{FF2B5EF4-FFF2-40B4-BE49-F238E27FC236}">
                <a16:creationId xmlns:a16="http://schemas.microsoft.com/office/drawing/2014/main" id="{0D0DA89A-4F68-4B39-42BB-C787130C7821}"/>
              </a:ext>
            </a:extLst>
          </p:cNvPr>
          <p:cNvSpPr txBox="1"/>
          <p:nvPr/>
        </p:nvSpPr>
        <p:spPr>
          <a:xfrm>
            <a:off x="4614232" y="5623344"/>
            <a:ext cx="2958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Feature pyramid backbone</a:t>
            </a:r>
            <a:endParaRPr lang="en-US"/>
          </a:p>
        </p:txBody>
      </p:sp>
    </p:spTree>
    <p:extLst>
      <p:ext uri="{BB962C8B-B14F-4D97-AF65-F5344CB8AC3E}">
        <p14:creationId xmlns:p14="http://schemas.microsoft.com/office/powerpoint/2010/main" val="321320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658368"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31</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6191340"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Adaptive scale fusion</a:t>
            </a:r>
          </a:p>
        </p:txBody>
      </p:sp>
      <p:pic>
        <p:nvPicPr>
          <p:cNvPr id="9" name="Picture 8" descr="A diagram of a scale&#10;&#10;Description automatically generated">
            <a:extLst>
              <a:ext uri="{FF2B5EF4-FFF2-40B4-BE49-F238E27FC236}">
                <a16:creationId xmlns:a16="http://schemas.microsoft.com/office/drawing/2014/main" id="{61B3B8E2-159A-1A67-73CF-CDDD6811663B}"/>
              </a:ext>
            </a:extLst>
          </p:cNvPr>
          <p:cNvPicPr>
            <a:picLocks noChangeAspect="1"/>
          </p:cNvPicPr>
          <p:nvPr/>
        </p:nvPicPr>
        <p:blipFill>
          <a:blip r:embed="rId4"/>
          <a:stretch>
            <a:fillRect/>
          </a:stretch>
        </p:blipFill>
        <p:spPr>
          <a:xfrm>
            <a:off x="647073" y="1461474"/>
            <a:ext cx="10907888" cy="5114624"/>
          </a:xfrm>
          <a:prstGeom prst="rect">
            <a:avLst/>
          </a:prstGeom>
        </p:spPr>
      </p:pic>
    </p:spTree>
    <p:extLst>
      <p:ext uri="{BB962C8B-B14F-4D97-AF65-F5344CB8AC3E}">
        <p14:creationId xmlns:p14="http://schemas.microsoft.com/office/powerpoint/2010/main" val="560461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athematical equation with numbers and symbols&#10;&#10;Description automatically generated">
            <a:extLst>
              <a:ext uri="{FF2B5EF4-FFF2-40B4-BE49-F238E27FC236}">
                <a16:creationId xmlns:a16="http://schemas.microsoft.com/office/drawing/2014/main" id="{FEEE112F-504F-567D-7337-1E5FA0237237}"/>
              </a:ext>
            </a:extLst>
          </p:cNvPr>
          <p:cNvPicPr>
            <a:picLocks noChangeAspect="1"/>
          </p:cNvPicPr>
          <p:nvPr/>
        </p:nvPicPr>
        <p:blipFill>
          <a:blip r:embed="rId3"/>
          <a:stretch>
            <a:fillRect/>
          </a:stretch>
        </p:blipFill>
        <p:spPr>
          <a:xfrm>
            <a:off x="1711523" y="4070269"/>
            <a:ext cx="2890156" cy="796017"/>
          </a:xfrm>
          <a:prstGeom prst="rect">
            <a:avLst/>
          </a:prstGeom>
        </p:spPr>
      </p:pic>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1173968" y="169163"/>
            <a:ext cx="737616" cy="595883"/>
          </a:xfrm>
          <a:prstGeom prst="rect">
            <a:avLst/>
          </a:prstGeom>
        </p:spPr>
      </p:pic>
      <p:sp>
        <p:nvSpPr>
          <p:cNvPr id="13" name="object 13"/>
          <p:cNvSpPr txBox="1"/>
          <p:nvPr/>
        </p:nvSpPr>
        <p:spPr>
          <a:xfrm>
            <a:off x="11100816" y="6502276"/>
            <a:ext cx="306324"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32</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5791598"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Differentiable Binarization</a:t>
            </a:r>
          </a:p>
        </p:txBody>
      </p:sp>
      <p:pic>
        <p:nvPicPr>
          <p:cNvPr id="10" name="Picture 9" descr="A diagram of a map&#10;&#10;Description automatically generated">
            <a:extLst>
              <a:ext uri="{FF2B5EF4-FFF2-40B4-BE49-F238E27FC236}">
                <a16:creationId xmlns:a16="http://schemas.microsoft.com/office/drawing/2014/main" id="{E3EAF3CB-2C5C-ABE6-7E7C-FBCC43963C66}"/>
              </a:ext>
            </a:extLst>
          </p:cNvPr>
          <p:cNvPicPr>
            <a:picLocks noChangeAspect="1"/>
          </p:cNvPicPr>
          <p:nvPr/>
        </p:nvPicPr>
        <p:blipFill rotWithShape="1">
          <a:blip r:embed="rId5"/>
          <a:srcRect r="33264"/>
          <a:stretch/>
        </p:blipFill>
        <p:spPr>
          <a:xfrm>
            <a:off x="6929811" y="2319980"/>
            <a:ext cx="4614535" cy="3116112"/>
          </a:xfrm>
          <a:prstGeom prst="rect">
            <a:avLst/>
          </a:prstGeom>
        </p:spPr>
      </p:pic>
      <p:sp>
        <p:nvSpPr>
          <p:cNvPr id="16" name="TextBox 15">
            <a:extLst>
              <a:ext uri="{FF2B5EF4-FFF2-40B4-BE49-F238E27FC236}">
                <a16:creationId xmlns:a16="http://schemas.microsoft.com/office/drawing/2014/main" id="{193CAD76-8DA1-7D97-B711-893A0EF9EDE6}"/>
              </a:ext>
            </a:extLst>
          </p:cNvPr>
          <p:cNvSpPr txBox="1"/>
          <p:nvPr/>
        </p:nvSpPr>
        <p:spPr>
          <a:xfrm>
            <a:off x="1315216" y="2671398"/>
            <a:ext cx="2746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ea typeface="Calibri"/>
                <a:cs typeface="Calibri"/>
              </a:rPr>
              <a:t>Standard binarization</a:t>
            </a:r>
          </a:p>
        </p:txBody>
      </p:sp>
      <p:sp>
        <p:nvSpPr>
          <p:cNvPr id="21" name="TextBox 20">
            <a:extLst>
              <a:ext uri="{FF2B5EF4-FFF2-40B4-BE49-F238E27FC236}">
                <a16:creationId xmlns:a16="http://schemas.microsoft.com/office/drawing/2014/main" id="{F7303408-5DB9-EB4C-50B3-49D9A6A072A2}"/>
              </a:ext>
            </a:extLst>
          </p:cNvPr>
          <p:cNvSpPr txBox="1"/>
          <p:nvPr/>
        </p:nvSpPr>
        <p:spPr>
          <a:xfrm>
            <a:off x="1315215" y="3882691"/>
            <a:ext cx="3835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ea typeface="Calibri"/>
                <a:cs typeface="Calibri"/>
              </a:rPr>
              <a:t>Differentiable binarization (k = 50)</a:t>
            </a:r>
            <a:endParaRPr lang="en-US" b="1"/>
          </a:p>
        </p:txBody>
      </p:sp>
      <p:pic>
        <p:nvPicPr>
          <p:cNvPr id="22" name="Picture 21" descr="A black text on a white background&#10;&#10;Description automatically generated">
            <a:extLst>
              <a:ext uri="{FF2B5EF4-FFF2-40B4-BE49-F238E27FC236}">
                <a16:creationId xmlns:a16="http://schemas.microsoft.com/office/drawing/2014/main" id="{014A837D-87BE-CE18-EDA4-4A03D12845BE}"/>
              </a:ext>
            </a:extLst>
          </p:cNvPr>
          <p:cNvPicPr>
            <a:picLocks noChangeAspect="1"/>
          </p:cNvPicPr>
          <p:nvPr/>
        </p:nvPicPr>
        <p:blipFill>
          <a:blip r:embed="rId6"/>
          <a:stretch>
            <a:fillRect/>
          </a:stretch>
        </p:blipFill>
        <p:spPr>
          <a:xfrm>
            <a:off x="1733751" y="3028304"/>
            <a:ext cx="2521403" cy="850446"/>
          </a:xfrm>
          <a:prstGeom prst="rect">
            <a:avLst/>
          </a:prstGeom>
        </p:spPr>
      </p:pic>
      <p:sp>
        <p:nvSpPr>
          <p:cNvPr id="23" name="TextBox 22">
            <a:extLst>
              <a:ext uri="{FF2B5EF4-FFF2-40B4-BE49-F238E27FC236}">
                <a16:creationId xmlns:a16="http://schemas.microsoft.com/office/drawing/2014/main" id="{D49DB2F9-627C-DA33-4733-7F5354CDCD90}"/>
              </a:ext>
            </a:extLst>
          </p:cNvPr>
          <p:cNvSpPr txBox="1"/>
          <p:nvPr/>
        </p:nvSpPr>
        <p:spPr>
          <a:xfrm>
            <a:off x="1315216" y="1727371"/>
            <a:ext cx="40393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err="1">
                <a:ea typeface="Calibri"/>
                <a:cs typeface="Calibri"/>
              </a:rPr>
              <a:t>Gọi</a:t>
            </a:r>
            <a:r>
              <a:rPr lang="en-US">
                <a:ea typeface="Calibri"/>
                <a:cs typeface="Calibri"/>
              </a:rPr>
              <a:t>:</a:t>
            </a:r>
          </a:p>
          <a:p>
            <a:pPr marL="742950" lvl="1" indent="-285750">
              <a:buFont typeface="Arial"/>
              <a:buChar char="•"/>
            </a:pPr>
            <a:r>
              <a:rPr lang="en-US">
                <a:ea typeface="Calibri"/>
                <a:cs typeface="Calibri"/>
              </a:rPr>
              <a:t>P (W x H): probability map</a:t>
            </a:r>
          </a:p>
          <a:p>
            <a:pPr marL="742950" lvl="1" indent="-285750">
              <a:buFont typeface="Arial"/>
              <a:buChar char="•"/>
            </a:pPr>
            <a:r>
              <a:rPr lang="en-US">
                <a:ea typeface="Calibri"/>
                <a:cs typeface="Calibri"/>
              </a:rPr>
              <a:t>T (W x H): threshold map</a:t>
            </a:r>
          </a:p>
        </p:txBody>
      </p:sp>
      <p:sp>
        <p:nvSpPr>
          <p:cNvPr id="26" name="TextBox 25">
            <a:extLst>
              <a:ext uri="{FF2B5EF4-FFF2-40B4-BE49-F238E27FC236}">
                <a16:creationId xmlns:a16="http://schemas.microsoft.com/office/drawing/2014/main" id="{B1C3B544-01A0-C1E0-CB8B-E5A3806B9B02}"/>
              </a:ext>
            </a:extLst>
          </p:cNvPr>
          <p:cNvSpPr txBox="1"/>
          <p:nvPr/>
        </p:nvSpPr>
        <p:spPr>
          <a:xfrm>
            <a:off x="8537069" y="5614871"/>
            <a:ext cx="139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Binarization</a:t>
            </a:r>
            <a:endParaRPr lang="en-US"/>
          </a:p>
        </p:txBody>
      </p:sp>
      <p:sp>
        <p:nvSpPr>
          <p:cNvPr id="9" name="TextBox 8">
            <a:extLst>
              <a:ext uri="{FF2B5EF4-FFF2-40B4-BE49-F238E27FC236}">
                <a16:creationId xmlns:a16="http://schemas.microsoft.com/office/drawing/2014/main" id="{4D1B75CB-1366-78DF-A542-FB33A9E2A2B7}"/>
              </a:ext>
            </a:extLst>
          </p:cNvPr>
          <p:cNvSpPr txBox="1"/>
          <p:nvPr/>
        </p:nvSpPr>
        <p:spPr>
          <a:xfrm>
            <a:off x="1731872" y="4915559"/>
            <a:ext cx="43233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Binarization </a:t>
            </a:r>
            <a:r>
              <a:rPr lang="en-US" err="1">
                <a:cs typeface="Calibri"/>
              </a:rPr>
              <a:t>được</a:t>
            </a:r>
            <a:r>
              <a:rPr lang="en-US">
                <a:cs typeface="Calibri"/>
              </a:rPr>
              <a:t> </a:t>
            </a:r>
            <a:r>
              <a:rPr lang="en-US" err="1">
                <a:cs typeface="Calibri"/>
              </a:rPr>
              <a:t>tối</a:t>
            </a:r>
            <a:r>
              <a:rPr lang="en-US">
                <a:cs typeface="Calibri"/>
              </a:rPr>
              <a:t> </a:t>
            </a:r>
            <a:r>
              <a:rPr lang="en-US" err="1">
                <a:cs typeface="Calibri"/>
              </a:rPr>
              <a:t>ưu</a:t>
            </a:r>
            <a:r>
              <a:rPr lang="en-US">
                <a:cs typeface="Calibri"/>
              </a:rPr>
              <a:t> </a:t>
            </a:r>
            <a:r>
              <a:rPr lang="en-US" err="1">
                <a:cs typeface="Calibri"/>
              </a:rPr>
              <a:t>cùng</a:t>
            </a:r>
            <a:r>
              <a:rPr lang="en-US">
                <a:cs typeface="Calibri"/>
              </a:rPr>
              <a:t> </a:t>
            </a:r>
            <a:r>
              <a:rPr lang="en-US" err="1">
                <a:cs typeface="Calibri"/>
              </a:rPr>
              <a:t>với</a:t>
            </a:r>
            <a:r>
              <a:rPr lang="en-US">
                <a:cs typeface="Calibri"/>
              </a:rPr>
              <a:t> segmentation network</a:t>
            </a:r>
          </a:p>
          <a:p>
            <a:pPr marL="285750" indent="-285750">
              <a:buFont typeface="Arial"/>
              <a:buChar char="•"/>
            </a:pPr>
            <a:r>
              <a:rPr lang="en-US">
                <a:cs typeface="Calibri"/>
              </a:rPr>
              <a:t>Gradient </a:t>
            </a:r>
            <a:r>
              <a:rPr lang="en-US" err="1">
                <a:cs typeface="Calibri"/>
              </a:rPr>
              <a:t>tốt</a:t>
            </a:r>
            <a:r>
              <a:rPr lang="en-US">
                <a:cs typeface="Calibri"/>
              </a:rPr>
              <a:t> </a:t>
            </a:r>
            <a:r>
              <a:rPr lang="en-US" err="1">
                <a:cs typeface="Calibri"/>
              </a:rPr>
              <a:t>hơn</a:t>
            </a:r>
            <a:r>
              <a:rPr lang="en-US">
                <a:cs typeface="Calibri"/>
              </a:rPr>
              <a:t>.</a:t>
            </a:r>
          </a:p>
          <a:p>
            <a:pPr marL="285750" indent="-285750">
              <a:buFont typeface="Arial"/>
              <a:buChar char="•"/>
            </a:pPr>
            <a:r>
              <a:rPr lang="en-US">
                <a:cs typeface="Calibri"/>
              </a:rPr>
              <a:t>Adaptive threshold map</a:t>
            </a:r>
          </a:p>
        </p:txBody>
      </p:sp>
    </p:spTree>
    <p:extLst>
      <p:ext uri="{BB962C8B-B14F-4D97-AF65-F5344CB8AC3E}">
        <p14:creationId xmlns:p14="http://schemas.microsoft.com/office/powerpoint/2010/main" val="120493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athematical equation with numbers and symbols&#10;&#10;Description automatically generated">
            <a:extLst>
              <a:ext uri="{FF2B5EF4-FFF2-40B4-BE49-F238E27FC236}">
                <a16:creationId xmlns:a16="http://schemas.microsoft.com/office/drawing/2014/main" id="{FEEE112F-504F-567D-7337-1E5FA0237237}"/>
              </a:ext>
            </a:extLst>
          </p:cNvPr>
          <p:cNvPicPr>
            <a:picLocks noChangeAspect="1"/>
          </p:cNvPicPr>
          <p:nvPr/>
        </p:nvPicPr>
        <p:blipFill>
          <a:blip r:embed="rId3"/>
          <a:stretch>
            <a:fillRect/>
          </a:stretch>
        </p:blipFill>
        <p:spPr>
          <a:xfrm>
            <a:off x="1711523" y="4070269"/>
            <a:ext cx="2890156" cy="796017"/>
          </a:xfrm>
          <a:prstGeom prst="rect">
            <a:avLst/>
          </a:prstGeom>
        </p:spPr>
      </p:pic>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1173968" y="169163"/>
            <a:ext cx="737616" cy="595883"/>
          </a:xfrm>
          <a:prstGeom prst="rect">
            <a:avLst/>
          </a:prstGeom>
        </p:spPr>
      </p:pic>
      <p:sp>
        <p:nvSpPr>
          <p:cNvPr id="13" name="object 13"/>
          <p:cNvSpPr txBox="1"/>
          <p:nvPr/>
        </p:nvSpPr>
        <p:spPr>
          <a:xfrm>
            <a:off x="11100816" y="6502276"/>
            <a:ext cx="393192"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33</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3347447"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Binarization</a:t>
            </a:r>
          </a:p>
        </p:txBody>
      </p:sp>
      <p:sp>
        <p:nvSpPr>
          <p:cNvPr id="16" name="TextBox 15">
            <a:extLst>
              <a:ext uri="{FF2B5EF4-FFF2-40B4-BE49-F238E27FC236}">
                <a16:creationId xmlns:a16="http://schemas.microsoft.com/office/drawing/2014/main" id="{193CAD76-8DA1-7D97-B711-893A0EF9EDE6}"/>
              </a:ext>
            </a:extLst>
          </p:cNvPr>
          <p:cNvSpPr txBox="1"/>
          <p:nvPr/>
        </p:nvSpPr>
        <p:spPr>
          <a:xfrm>
            <a:off x="1315216" y="2671398"/>
            <a:ext cx="2746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ea typeface="Calibri"/>
                <a:cs typeface="Calibri"/>
              </a:rPr>
              <a:t>Standard binarization</a:t>
            </a:r>
          </a:p>
        </p:txBody>
      </p:sp>
      <p:sp>
        <p:nvSpPr>
          <p:cNvPr id="21" name="TextBox 20">
            <a:extLst>
              <a:ext uri="{FF2B5EF4-FFF2-40B4-BE49-F238E27FC236}">
                <a16:creationId xmlns:a16="http://schemas.microsoft.com/office/drawing/2014/main" id="{F7303408-5DB9-EB4C-50B3-49D9A6A072A2}"/>
              </a:ext>
            </a:extLst>
          </p:cNvPr>
          <p:cNvSpPr txBox="1"/>
          <p:nvPr/>
        </p:nvSpPr>
        <p:spPr>
          <a:xfrm>
            <a:off x="1315215" y="3882691"/>
            <a:ext cx="3835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ea typeface="Calibri"/>
                <a:cs typeface="Calibri"/>
              </a:rPr>
              <a:t>Differentiable binarization (k = 50)</a:t>
            </a:r>
            <a:endParaRPr lang="en-US" b="1"/>
          </a:p>
        </p:txBody>
      </p:sp>
      <p:pic>
        <p:nvPicPr>
          <p:cNvPr id="22" name="Picture 21" descr="A black text on a white background&#10;&#10;Description automatically generated">
            <a:extLst>
              <a:ext uri="{FF2B5EF4-FFF2-40B4-BE49-F238E27FC236}">
                <a16:creationId xmlns:a16="http://schemas.microsoft.com/office/drawing/2014/main" id="{014A837D-87BE-CE18-EDA4-4A03D12845BE}"/>
              </a:ext>
            </a:extLst>
          </p:cNvPr>
          <p:cNvPicPr>
            <a:picLocks noChangeAspect="1"/>
          </p:cNvPicPr>
          <p:nvPr/>
        </p:nvPicPr>
        <p:blipFill>
          <a:blip r:embed="rId5"/>
          <a:stretch>
            <a:fillRect/>
          </a:stretch>
        </p:blipFill>
        <p:spPr>
          <a:xfrm>
            <a:off x="1733751" y="3028304"/>
            <a:ext cx="2521403" cy="850446"/>
          </a:xfrm>
          <a:prstGeom prst="rect">
            <a:avLst/>
          </a:prstGeom>
        </p:spPr>
      </p:pic>
      <p:sp>
        <p:nvSpPr>
          <p:cNvPr id="23" name="TextBox 22">
            <a:extLst>
              <a:ext uri="{FF2B5EF4-FFF2-40B4-BE49-F238E27FC236}">
                <a16:creationId xmlns:a16="http://schemas.microsoft.com/office/drawing/2014/main" id="{D49DB2F9-627C-DA33-4733-7F5354CDCD90}"/>
              </a:ext>
            </a:extLst>
          </p:cNvPr>
          <p:cNvSpPr txBox="1"/>
          <p:nvPr/>
        </p:nvSpPr>
        <p:spPr>
          <a:xfrm>
            <a:off x="1315216" y="1727371"/>
            <a:ext cx="40393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err="1">
                <a:ea typeface="Calibri"/>
                <a:cs typeface="Calibri"/>
              </a:rPr>
              <a:t>Gọi</a:t>
            </a:r>
            <a:r>
              <a:rPr lang="en-US">
                <a:ea typeface="Calibri"/>
                <a:cs typeface="Calibri"/>
              </a:rPr>
              <a:t>:</a:t>
            </a:r>
          </a:p>
          <a:p>
            <a:pPr marL="742950" lvl="1" indent="-285750">
              <a:buFont typeface="Arial"/>
              <a:buChar char="•"/>
            </a:pPr>
            <a:r>
              <a:rPr lang="en-US">
                <a:ea typeface="Calibri"/>
                <a:cs typeface="Calibri"/>
              </a:rPr>
              <a:t>P (W x H): probability map</a:t>
            </a:r>
          </a:p>
          <a:p>
            <a:pPr marL="742950" lvl="1" indent="-285750">
              <a:buFont typeface="Arial"/>
              <a:buChar char="•"/>
            </a:pPr>
            <a:r>
              <a:rPr lang="en-US">
                <a:ea typeface="Calibri"/>
                <a:cs typeface="Calibri"/>
              </a:rPr>
              <a:t>T (W x H): threshold map</a:t>
            </a:r>
          </a:p>
        </p:txBody>
      </p:sp>
      <p:sp>
        <p:nvSpPr>
          <p:cNvPr id="9" name="TextBox 8">
            <a:extLst>
              <a:ext uri="{FF2B5EF4-FFF2-40B4-BE49-F238E27FC236}">
                <a16:creationId xmlns:a16="http://schemas.microsoft.com/office/drawing/2014/main" id="{4D1B75CB-1366-78DF-A542-FB33A9E2A2B7}"/>
              </a:ext>
            </a:extLst>
          </p:cNvPr>
          <p:cNvSpPr txBox="1"/>
          <p:nvPr/>
        </p:nvSpPr>
        <p:spPr>
          <a:xfrm>
            <a:off x="1731872" y="4915559"/>
            <a:ext cx="43233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Binarization </a:t>
            </a:r>
            <a:r>
              <a:rPr lang="en-US" err="1">
                <a:cs typeface="Calibri"/>
              </a:rPr>
              <a:t>được</a:t>
            </a:r>
            <a:r>
              <a:rPr lang="en-US">
                <a:cs typeface="Calibri"/>
              </a:rPr>
              <a:t> </a:t>
            </a:r>
            <a:r>
              <a:rPr lang="en-US" err="1">
                <a:cs typeface="Calibri"/>
              </a:rPr>
              <a:t>tối</a:t>
            </a:r>
            <a:r>
              <a:rPr lang="en-US">
                <a:cs typeface="Calibri"/>
              </a:rPr>
              <a:t> </a:t>
            </a:r>
            <a:r>
              <a:rPr lang="en-US" err="1">
                <a:cs typeface="Calibri"/>
              </a:rPr>
              <a:t>ưu</a:t>
            </a:r>
            <a:r>
              <a:rPr lang="en-US">
                <a:cs typeface="Calibri"/>
              </a:rPr>
              <a:t> </a:t>
            </a:r>
            <a:r>
              <a:rPr lang="en-US" err="1">
                <a:cs typeface="Calibri"/>
              </a:rPr>
              <a:t>cùng</a:t>
            </a:r>
            <a:r>
              <a:rPr lang="en-US">
                <a:cs typeface="Calibri"/>
              </a:rPr>
              <a:t> </a:t>
            </a:r>
            <a:r>
              <a:rPr lang="en-US" err="1">
                <a:cs typeface="Calibri"/>
              </a:rPr>
              <a:t>với</a:t>
            </a:r>
            <a:r>
              <a:rPr lang="en-US">
                <a:cs typeface="Calibri"/>
              </a:rPr>
              <a:t> segmentation network</a:t>
            </a:r>
          </a:p>
          <a:p>
            <a:pPr marL="285750" indent="-285750">
              <a:buFont typeface="Arial"/>
              <a:buChar char="•"/>
            </a:pPr>
            <a:r>
              <a:rPr lang="en-US">
                <a:cs typeface="Calibri"/>
              </a:rPr>
              <a:t>Gradient </a:t>
            </a:r>
            <a:r>
              <a:rPr lang="en-US" err="1">
                <a:cs typeface="Calibri"/>
              </a:rPr>
              <a:t>tốt</a:t>
            </a:r>
            <a:r>
              <a:rPr lang="en-US">
                <a:cs typeface="Calibri"/>
              </a:rPr>
              <a:t> </a:t>
            </a:r>
            <a:r>
              <a:rPr lang="en-US" err="1">
                <a:cs typeface="Calibri"/>
              </a:rPr>
              <a:t>hơn</a:t>
            </a:r>
            <a:r>
              <a:rPr lang="en-US">
                <a:cs typeface="Calibri"/>
              </a:rPr>
              <a:t>.</a:t>
            </a:r>
          </a:p>
          <a:p>
            <a:pPr marL="285750" indent="-285750">
              <a:buFont typeface="Arial"/>
              <a:buChar char="•"/>
            </a:pPr>
            <a:r>
              <a:rPr lang="en-US">
                <a:cs typeface="Calibri"/>
              </a:rPr>
              <a:t>Adaptive threshold map</a:t>
            </a:r>
          </a:p>
        </p:txBody>
      </p:sp>
      <p:pic>
        <p:nvPicPr>
          <p:cNvPr id="14" name="Picture 13" descr="A graph of a graph&#10;&#10;Description automatically generated">
            <a:extLst>
              <a:ext uri="{FF2B5EF4-FFF2-40B4-BE49-F238E27FC236}">
                <a16:creationId xmlns:a16="http://schemas.microsoft.com/office/drawing/2014/main" id="{BFACA275-B809-E913-2054-A5DAA2E4C555}"/>
              </a:ext>
            </a:extLst>
          </p:cNvPr>
          <p:cNvPicPr>
            <a:picLocks noChangeAspect="1"/>
          </p:cNvPicPr>
          <p:nvPr/>
        </p:nvPicPr>
        <p:blipFill>
          <a:blip r:embed="rId6"/>
          <a:stretch>
            <a:fillRect/>
          </a:stretch>
        </p:blipFill>
        <p:spPr>
          <a:xfrm>
            <a:off x="6325276" y="1914994"/>
            <a:ext cx="5062823" cy="4189751"/>
          </a:xfrm>
          <a:prstGeom prst="rect">
            <a:avLst/>
          </a:prstGeom>
        </p:spPr>
      </p:pic>
    </p:spTree>
    <p:extLst>
      <p:ext uri="{BB962C8B-B14F-4D97-AF65-F5344CB8AC3E}">
        <p14:creationId xmlns:p14="http://schemas.microsoft.com/office/powerpoint/2010/main" val="3786059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559458"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34</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3347447"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Binarization</a:t>
            </a:r>
          </a:p>
        </p:txBody>
      </p:sp>
      <p:pic>
        <p:nvPicPr>
          <p:cNvPr id="12" name="Picture 11" descr="A black text on a white background&#10;&#10;Description automatically generated">
            <a:extLst>
              <a:ext uri="{FF2B5EF4-FFF2-40B4-BE49-F238E27FC236}">
                <a16:creationId xmlns:a16="http://schemas.microsoft.com/office/drawing/2014/main" id="{CE382A80-A6C5-CBA6-325F-54A0C0CB3638}"/>
              </a:ext>
            </a:extLst>
          </p:cNvPr>
          <p:cNvPicPr>
            <a:picLocks noChangeAspect="1"/>
          </p:cNvPicPr>
          <p:nvPr/>
        </p:nvPicPr>
        <p:blipFill rotWithShape="1">
          <a:blip r:embed="rId4"/>
          <a:srcRect l="97" r="6649"/>
          <a:stretch/>
        </p:blipFill>
        <p:spPr>
          <a:xfrm>
            <a:off x="1175793" y="2066206"/>
            <a:ext cx="5749066" cy="906851"/>
          </a:xfrm>
          <a:prstGeom prst="rect">
            <a:avLst/>
          </a:prstGeom>
        </p:spPr>
      </p:pic>
      <p:pic>
        <p:nvPicPr>
          <p:cNvPr id="14" name="Picture 13" descr="A close-up of a symbol&#10;&#10;Description automatically generated">
            <a:extLst>
              <a:ext uri="{FF2B5EF4-FFF2-40B4-BE49-F238E27FC236}">
                <a16:creationId xmlns:a16="http://schemas.microsoft.com/office/drawing/2014/main" id="{A0945041-1847-E17B-A6E6-34F1704598DC}"/>
              </a:ext>
            </a:extLst>
          </p:cNvPr>
          <p:cNvPicPr>
            <a:picLocks noChangeAspect="1"/>
          </p:cNvPicPr>
          <p:nvPr/>
        </p:nvPicPr>
        <p:blipFill rotWithShape="1">
          <a:blip r:embed="rId5"/>
          <a:srcRect r="41520" b="1471"/>
          <a:stretch/>
        </p:blipFill>
        <p:spPr>
          <a:xfrm>
            <a:off x="1607659" y="3407373"/>
            <a:ext cx="2876421" cy="955138"/>
          </a:xfrm>
          <a:prstGeom prst="rect">
            <a:avLst/>
          </a:prstGeom>
        </p:spPr>
      </p:pic>
      <p:pic>
        <p:nvPicPr>
          <p:cNvPr id="15" name="Picture 14" descr="A math equations on a white background&#10;&#10;Description automatically generated">
            <a:extLst>
              <a:ext uri="{FF2B5EF4-FFF2-40B4-BE49-F238E27FC236}">
                <a16:creationId xmlns:a16="http://schemas.microsoft.com/office/drawing/2014/main" id="{81BB58B8-90FF-9B42-C4D6-1D9DC1666E8C}"/>
              </a:ext>
            </a:extLst>
          </p:cNvPr>
          <p:cNvPicPr>
            <a:picLocks noChangeAspect="1"/>
          </p:cNvPicPr>
          <p:nvPr/>
        </p:nvPicPr>
        <p:blipFill rotWithShape="1">
          <a:blip r:embed="rId6"/>
          <a:srcRect r="30110"/>
          <a:stretch/>
        </p:blipFill>
        <p:spPr>
          <a:xfrm>
            <a:off x="1603646" y="4893784"/>
            <a:ext cx="3570560" cy="1336914"/>
          </a:xfrm>
          <a:prstGeom prst="rect">
            <a:avLst/>
          </a:prstGeom>
        </p:spPr>
      </p:pic>
      <p:pic>
        <p:nvPicPr>
          <p:cNvPr id="27" name="Picture 26" descr="A diagram of a map&#10;&#10;Description automatically generated">
            <a:extLst>
              <a:ext uri="{FF2B5EF4-FFF2-40B4-BE49-F238E27FC236}">
                <a16:creationId xmlns:a16="http://schemas.microsoft.com/office/drawing/2014/main" id="{3F4B572A-ACFE-1901-CE19-B3207D39447A}"/>
              </a:ext>
            </a:extLst>
          </p:cNvPr>
          <p:cNvPicPr>
            <a:picLocks noChangeAspect="1"/>
          </p:cNvPicPr>
          <p:nvPr/>
        </p:nvPicPr>
        <p:blipFill rotWithShape="1">
          <a:blip r:embed="rId7"/>
          <a:srcRect r="33264"/>
          <a:stretch/>
        </p:blipFill>
        <p:spPr>
          <a:xfrm>
            <a:off x="6929811" y="2319980"/>
            <a:ext cx="4614535" cy="3116112"/>
          </a:xfrm>
          <a:prstGeom prst="rect">
            <a:avLst/>
          </a:prstGeom>
        </p:spPr>
      </p:pic>
      <p:sp>
        <p:nvSpPr>
          <p:cNvPr id="29" name="TextBox 28">
            <a:extLst>
              <a:ext uri="{FF2B5EF4-FFF2-40B4-BE49-F238E27FC236}">
                <a16:creationId xmlns:a16="http://schemas.microsoft.com/office/drawing/2014/main" id="{9588675D-A39A-7145-9C59-50888039C1F5}"/>
              </a:ext>
            </a:extLst>
          </p:cNvPr>
          <p:cNvSpPr txBox="1"/>
          <p:nvPr/>
        </p:nvSpPr>
        <p:spPr>
          <a:xfrm>
            <a:off x="8537069" y="5614871"/>
            <a:ext cx="139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Binarization</a:t>
            </a:r>
            <a:endParaRPr lang="en-US"/>
          </a:p>
        </p:txBody>
      </p:sp>
      <p:sp>
        <p:nvSpPr>
          <p:cNvPr id="31" name="TextBox 30">
            <a:extLst>
              <a:ext uri="{FF2B5EF4-FFF2-40B4-BE49-F238E27FC236}">
                <a16:creationId xmlns:a16="http://schemas.microsoft.com/office/drawing/2014/main" id="{5533466B-9CF2-0F3E-27F4-C6EF198E423A}"/>
              </a:ext>
            </a:extLst>
          </p:cNvPr>
          <p:cNvSpPr txBox="1"/>
          <p:nvPr/>
        </p:nvSpPr>
        <p:spPr>
          <a:xfrm>
            <a:off x="1171442" y="3073964"/>
            <a:ext cx="2746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ea typeface="Calibri"/>
                <a:cs typeface="Calibri"/>
              </a:rPr>
              <a:t>Standard binarization</a:t>
            </a:r>
          </a:p>
        </p:txBody>
      </p:sp>
      <p:sp>
        <p:nvSpPr>
          <p:cNvPr id="35" name="TextBox 34">
            <a:extLst>
              <a:ext uri="{FF2B5EF4-FFF2-40B4-BE49-F238E27FC236}">
                <a16:creationId xmlns:a16="http://schemas.microsoft.com/office/drawing/2014/main" id="{AF119366-5BD1-9945-C5F6-68D6871DCD3E}"/>
              </a:ext>
            </a:extLst>
          </p:cNvPr>
          <p:cNvSpPr txBox="1"/>
          <p:nvPr/>
        </p:nvSpPr>
        <p:spPr>
          <a:xfrm>
            <a:off x="1200196" y="4515294"/>
            <a:ext cx="3835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ea typeface="Calibri"/>
                <a:cs typeface="Calibri"/>
              </a:rPr>
              <a:t>Differentiable binarization (k = 50)</a:t>
            </a:r>
            <a:endParaRPr lang="en-US" b="1"/>
          </a:p>
        </p:txBody>
      </p:sp>
    </p:spTree>
    <p:extLst>
      <p:ext uri="{BB962C8B-B14F-4D97-AF65-F5344CB8AC3E}">
        <p14:creationId xmlns:p14="http://schemas.microsoft.com/office/powerpoint/2010/main" val="4235606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386930"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35</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3347447"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Binarization</a:t>
            </a:r>
          </a:p>
        </p:txBody>
      </p:sp>
      <p:pic>
        <p:nvPicPr>
          <p:cNvPr id="7" name="Picture 6">
            <a:extLst>
              <a:ext uri="{FF2B5EF4-FFF2-40B4-BE49-F238E27FC236}">
                <a16:creationId xmlns:a16="http://schemas.microsoft.com/office/drawing/2014/main" id="{6760948E-8778-4287-162B-954053EBE3F1}"/>
              </a:ext>
            </a:extLst>
          </p:cNvPr>
          <p:cNvPicPr>
            <a:picLocks noChangeAspect="1"/>
          </p:cNvPicPr>
          <p:nvPr/>
        </p:nvPicPr>
        <p:blipFill>
          <a:blip r:embed="rId4"/>
          <a:stretch>
            <a:fillRect/>
          </a:stretch>
        </p:blipFill>
        <p:spPr>
          <a:xfrm>
            <a:off x="915163" y="1719916"/>
            <a:ext cx="10265433" cy="4513192"/>
          </a:xfrm>
          <a:prstGeom prst="rect">
            <a:avLst/>
          </a:prstGeom>
        </p:spPr>
      </p:pic>
    </p:spTree>
    <p:extLst>
      <p:ext uri="{BB962C8B-B14F-4D97-AF65-F5344CB8AC3E}">
        <p14:creationId xmlns:p14="http://schemas.microsoft.com/office/powerpoint/2010/main" val="305020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374904"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36</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3347447"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Binarization</a:t>
            </a:r>
          </a:p>
        </p:txBody>
      </p:sp>
      <p:pic>
        <p:nvPicPr>
          <p:cNvPr id="10" name="Picture 9" descr="A close-up of a map&#10;&#10;Description automatically generated">
            <a:extLst>
              <a:ext uri="{FF2B5EF4-FFF2-40B4-BE49-F238E27FC236}">
                <a16:creationId xmlns:a16="http://schemas.microsoft.com/office/drawing/2014/main" id="{D3107931-5B0D-0D5D-D843-1A158C78963B}"/>
              </a:ext>
            </a:extLst>
          </p:cNvPr>
          <p:cNvPicPr>
            <a:picLocks noChangeAspect="1"/>
          </p:cNvPicPr>
          <p:nvPr/>
        </p:nvPicPr>
        <p:blipFill>
          <a:blip r:embed="rId4"/>
          <a:stretch>
            <a:fillRect/>
          </a:stretch>
        </p:blipFill>
        <p:spPr>
          <a:xfrm>
            <a:off x="3320143" y="1780713"/>
            <a:ext cx="5551714" cy="3965121"/>
          </a:xfrm>
          <a:prstGeom prst="rect">
            <a:avLst/>
          </a:prstGeom>
        </p:spPr>
      </p:pic>
    </p:spTree>
    <p:extLst>
      <p:ext uri="{BB962C8B-B14F-4D97-AF65-F5344CB8AC3E}">
        <p14:creationId xmlns:p14="http://schemas.microsoft.com/office/powerpoint/2010/main" val="903588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411480"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37</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4109447" cy="382156"/>
          </a:xfrm>
          <a:prstGeom prst="rect">
            <a:avLst/>
          </a:prstGeom>
        </p:spPr>
        <p:txBody>
          <a:bodyPr vert="horz" wrap="square" lIns="0" tIns="12700" rIns="0" bIns="0" rtlCol="0" anchor="t">
            <a:spAutoFit/>
          </a:bodyPr>
          <a:lstStyle/>
          <a:p>
            <a:pPr marL="12700">
              <a:spcBef>
                <a:spcPts val="100"/>
              </a:spcBef>
            </a:pPr>
            <a:r>
              <a:rPr lang="en-US" sz="2400" spc="-5"/>
              <a:t>Training: Label generation</a:t>
            </a:r>
          </a:p>
        </p:txBody>
      </p:sp>
      <p:pic>
        <p:nvPicPr>
          <p:cNvPr id="14" name="Picture 13" descr="A diagram of a logo&#10;&#10;Description automatically generated">
            <a:extLst>
              <a:ext uri="{FF2B5EF4-FFF2-40B4-BE49-F238E27FC236}">
                <a16:creationId xmlns:a16="http://schemas.microsoft.com/office/drawing/2014/main" id="{40F4F251-5243-4181-1F8F-CE81F473947A}"/>
              </a:ext>
            </a:extLst>
          </p:cNvPr>
          <p:cNvPicPr>
            <a:picLocks noChangeAspect="1"/>
          </p:cNvPicPr>
          <p:nvPr/>
        </p:nvPicPr>
        <p:blipFill>
          <a:blip r:embed="rId4"/>
          <a:stretch>
            <a:fillRect/>
          </a:stretch>
        </p:blipFill>
        <p:spPr>
          <a:xfrm>
            <a:off x="731275" y="1457325"/>
            <a:ext cx="10789765" cy="5032497"/>
          </a:xfrm>
          <a:prstGeom prst="rect">
            <a:avLst/>
          </a:prstGeom>
        </p:spPr>
      </p:pic>
      <p:sp>
        <p:nvSpPr>
          <p:cNvPr id="15" name="TextBox 14">
            <a:extLst>
              <a:ext uri="{FF2B5EF4-FFF2-40B4-BE49-F238E27FC236}">
                <a16:creationId xmlns:a16="http://schemas.microsoft.com/office/drawing/2014/main" id="{C657E900-B4B7-3B48-B26C-7D5987432178}"/>
              </a:ext>
            </a:extLst>
          </p:cNvPr>
          <p:cNvSpPr txBox="1"/>
          <p:nvPr/>
        </p:nvSpPr>
        <p:spPr>
          <a:xfrm>
            <a:off x="1378396" y="5514370"/>
            <a:ext cx="47162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Label generation with raw polygon (red), shrunk polygon (blue), dilated polygon (green)</a:t>
            </a:r>
          </a:p>
        </p:txBody>
      </p:sp>
      <p:pic>
        <p:nvPicPr>
          <p:cNvPr id="16" name="Picture 15" descr="A black text on a white background&#10;&#10;Description automatically generated">
            <a:extLst>
              <a:ext uri="{FF2B5EF4-FFF2-40B4-BE49-F238E27FC236}">
                <a16:creationId xmlns:a16="http://schemas.microsoft.com/office/drawing/2014/main" id="{6BF34DC0-34C0-A7F2-B9AE-6413882D9DC9}"/>
              </a:ext>
            </a:extLst>
          </p:cNvPr>
          <p:cNvPicPr>
            <a:picLocks noChangeAspect="1"/>
          </p:cNvPicPr>
          <p:nvPr/>
        </p:nvPicPr>
        <p:blipFill>
          <a:blip r:embed="rId5"/>
          <a:stretch>
            <a:fillRect/>
          </a:stretch>
        </p:blipFill>
        <p:spPr>
          <a:xfrm>
            <a:off x="3724527" y="1994510"/>
            <a:ext cx="1930340" cy="714914"/>
          </a:xfrm>
          <a:prstGeom prst="rect">
            <a:avLst/>
          </a:prstGeom>
        </p:spPr>
      </p:pic>
      <p:sp>
        <p:nvSpPr>
          <p:cNvPr id="17" name="TextBox 16">
            <a:extLst>
              <a:ext uri="{FF2B5EF4-FFF2-40B4-BE49-F238E27FC236}">
                <a16:creationId xmlns:a16="http://schemas.microsoft.com/office/drawing/2014/main" id="{033EB65B-9F37-E644-37F0-D68BFDEC36B5}"/>
              </a:ext>
            </a:extLst>
          </p:cNvPr>
          <p:cNvSpPr txBox="1"/>
          <p:nvPr/>
        </p:nvSpPr>
        <p:spPr>
          <a:xfrm>
            <a:off x="2077950" y="2157449"/>
            <a:ext cx="2080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Độ</a:t>
            </a:r>
            <a:r>
              <a:rPr lang="en-US">
                <a:cs typeface="Calibri"/>
              </a:rPr>
              <a:t> </a:t>
            </a:r>
            <a:r>
              <a:rPr lang="en-US" err="1">
                <a:cs typeface="Calibri"/>
              </a:rPr>
              <a:t>dời</a:t>
            </a:r>
            <a:r>
              <a:rPr lang="en-US">
                <a:cs typeface="Calibri"/>
              </a:rPr>
              <a:t> (r = 0.4):</a:t>
            </a:r>
          </a:p>
        </p:txBody>
      </p:sp>
    </p:spTree>
    <p:extLst>
      <p:ext uri="{BB962C8B-B14F-4D97-AF65-F5344CB8AC3E}">
        <p14:creationId xmlns:p14="http://schemas.microsoft.com/office/powerpoint/2010/main" val="2222313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306324"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38</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4109447" cy="382156"/>
          </a:xfrm>
          <a:prstGeom prst="rect">
            <a:avLst/>
          </a:prstGeom>
        </p:spPr>
        <p:txBody>
          <a:bodyPr vert="horz" wrap="square" lIns="0" tIns="12700" rIns="0" bIns="0" rtlCol="0" anchor="t">
            <a:spAutoFit/>
          </a:bodyPr>
          <a:lstStyle/>
          <a:p>
            <a:pPr marL="12700">
              <a:spcBef>
                <a:spcPts val="100"/>
              </a:spcBef>
            </a:pPr>
            <a:r>
              <a:rPr lang="en-US" sz="2400" spc="-5"/>
              <a:t>Training: Loss function</a:t>
            </a:r>
          </a:p>
        </p:txBody>
      </p:sp>
      <p:pic>
        <p:nvPicPr>
          <p:cNvPr id="18" name="Picture 17">
            <a:extLst>
              <a:ext uri="{FF2B5EF4-FFF2-40B4-BE49-F238E27FC236}">
                <a16:creationId xmlns:a16="http://schemas.microsoft.com/office/drawing/2014/main" id="{212CFBC5-F2E3-6493-9760-5B75BB4F0961}"/>
              </a:ext>
            </a:extLst>
          </p:cNvPr>
          <p:cNvPicPr>
            <a:picLocks noChangeAspect="1"/>
          </p:cNvPicPr>
          <p:nvPr/>
        </p:nvPicPr>
        <p:blipFill>
          <a:blip r:embed="rId4"/>
          <a:stretch>
            <a:fillRect/>
          </a:stretch>
        </p:blipFill>
        <p:spPr>
          <a:xfrm>
            <a:off x="848444" y="3957936"/>
            <a:ext cx="2398864" cy="750679"/>
          </a:xfrm>
          <a:prstGeom prst="rect">
            <a:avLst/>
          </a:prstGeom>
        </p:spPr>
      </p:pic>
      <p:pic>
        <p:nvPicPr>
          <p:cNvPr id="19" name="Picture 18" descr="A black text on a white background&#10;&#10;Description automatically generated">
            <a:extLst>
              <a:ext uri="{FF2B5EF4-FFF2-40B4-BE49-F238E27FC236}">
                <a16:creationId xmlns:a16="http://schemas.microsoft.com/office/drawing/2014/main" id="{56B3300E-33D4-E516-6872-5269CBCE53CD}"/>
              </a:ext>
            </a:extLst>
          </p:cNvPr>
          <p:cNvPicPr>
            <a:picLocks noChangeAspect="1"/>
          </p:cNvPicPr>
          <p:nvPr/>
        </p:nvPicPr>
        <p:blipFill>
          <a:blip r:embed="rId5"/>
          <a:stretch>
            <a:fillRect/>
          </a:stretch>
        </p:blipFill>
        <p:spPr>
          <a:xfrm>
            <a:off x="785064" y="3028266"/>
            <a:ext cx="6009735" cy="848195"/>
          </a:xfrm>
          <a:prstGeom prst="rect">
            <a:avLst/>
          </a:prstGeom>
        </p:spPr>
      </p:pic>
      <p:pic>
        <p:nvPicPr>
          <p:cNvPr id="20" name="Picture 19">
            <a:extLst>
              <a:ext uri="{FF2B5EF4-FFF2-40B4-BE49-F238E27FC236}">
                <a16:creationId xmlns:a16="http://schemas.microsoft.com/office/drawing/2014/main" id="{E9189332-A65A-1E96-7798-0935732FF2A6}"/>
              </a:ext>
            </a:extLst>
          </p:cNvPr>
          <p:cNvPicPr>
            <a:picLocks noChangeAspect="1"/>
          </p:cNvPicPr>
          <p:nvPr/>
        </p:nvPicPr>
        <p:blipFill>
          <a:blip r:embed="rId6"/>
          <a:stretch>
            <a:fillRect/>
          </a:stretch>
        </p:blipFill>
        <p:spPr>
          <a:xfrm>
            <a:off x="953699" y="2225716"/>
            <a:ext cx="3680605" cy="435676"/>
          </a:xfrm>
          <a:prstGeom prst="rect">
            <a:avLst/>
          </a:prstGeom>
        </p:spPr>
      </p:pic>
      <p:pic>
        <p:nvPicPr>
          <p:cNvPr id="22" name="Picture 21" descr="A diagram of a map&#10;&#10;Description automatically generated">
            <a:extLst>
              <a:ext uri="{FF2B5EF4-FFF2-40B4-BE49-F238E27FC236}">
                <a16:creationId xmlns:a16="http://schemas.microsoft.com/office/drawing/2014/main" id="{8E13DFAA-4A31-C885-0AF8-443B271BC7FE}"/>
              </a:ext>
            </a:extLst>
          </p:cNvPr>
          <p:cNvPicPr>
            <a:picLocks noChangeAspect="1"/>
          </p:cNvPicPr>
          <p:nvPr/>
        </p:nvPicPr>
        <p:blipFill rotWithShape="1">
          <a:blip r:embed="rId7"/>
          <a:srcRect r="33264"/>
          <a:stretch/>
        </p:blipFill>
        <p:spPr>
          <a:xfrm>
            <a:off x="7044830" y="2319980"/>
            <a:ext cx="4614535" cy="3116112"/>
          </a:xfrm>
          <a:prstGeom prst="rect">
            <a:avLst/>
          </a:prstGeom>
        </p:spPr>
      </p:pic>
      <p:sp>
        <p:nvSpPr>
          <p:cNvPr id="24" name="TextBox 23">
            <a:extLst>
              <a:ext uri="{FF2B5EF4-FFF2-40B4-BE49-F238E27FC236}">
                <a16:creationId xmlns:a16="http://schemas.microsoft.com/office/drawing/2014/main" id="{0AB7DC8A-DEA0-F63A-B7D7-4916BFEBB2D3}"/>
              </a:ext>
            </a:extLst>
          </p:cNvPr>
          <p:cNvSpPr txBox="1"/>
          <p:nvPr/>
        </p:nvSpPr>
        <p:spPr>
          <a:xfrm>
            <a:off x="8537069" y="5614871"/>
            <a:ext cx="139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Binarization</a:t>
            </a:r>
            <a:endParaRPr lang="en-US"/>
          </a:p>
        </p:txBody>
      </p:sp>
    </p:spTree>
    <p:extLst>
      <p:ext uri="{BB962C8B-B14F-4D97-AF65-F5344CB8AC3E}">
        <p14:creationId xmlns:p14="http://schemas.microsoft.com/office/powerpoint/2010/main" val="3506259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296924" y="0"/>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marL="159385"/>
            <a:r>
              <a:rPr lang="vi-VN" sz="2000" b="1">
                <a:latin typeface="Segoe UI"/>
                <a:cs typeface="Segoe UI"/>
              </a:rPr>
              <a:t>Hướng tiếp cận của nhóm</a:t>
            </a:r>
          </a:p>
        </p:txBody>
      </p:sp>
      <p:sp>
        <p:nvSpPr>
          <p:cNvPr id="7" name="object 7"/>
          <p:cNvSpPr/>
          <p:nvPr/>
        </p:nvSpPr>
        <p:spPr>
          <a:xfrm>
            <a:off x="784860" y="642846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393192"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39</a:t>
            </a:fld>
            <a:endParaRPr sz="1800">
              <a:latin typeface="Segoe UI"/>
              <a:cs typeface="Segoe UI"/>
            </a:endParaRPr>
          </a:p>
        </p:txBody>
      </p:sp>
      <p:sp>
        <p:nvSpPr>
          <p:cNvPr id="11" name="object 12">
            <a:extLst>
              <a:ext uri="{FF2B5EF4-FFF2-40B4-BE49-F238E27FC236}">
                <a16:creationId xmlns:a16="http://schemas.microsoft.com/office/drawing/2014/main" id="{D4B2B68C-1012-3893-4F92-E420AEA7C5E1}"/>
              </a:ext>
            </a:extLst>
          </p:cNvPr>
          <p:cNvSpPr txBox="1">
            <a:spLocks noGrp="1"/>
          </p:cNvSpPr>
          <p:nvPr>
            <p:ph type="title"/>
          </p:nvPr>
        </p:nvSpPr>
        <p:spPr>
          <a:xfrm>
            <a:off x="1444244" y="1069289"/>
            <a:ext cx="3347447" cy="382156"/>
          </a:xfrm>
          <a:prstGeom prst="rect">
            <a:avLst/>
          </a:prstGeom>
        </p:spPr>
        <p:txBody>
          <a:bodyPr vert="horz" wrap="square" lIns="0" tIns="12700" rIns="0" bIns="0" rtlCol="0" anchor="t">
            <a:spAutoFit/>
          </a:bodyPr>
          <a:lstStyle/>
          <a:p>
            <a:pPr marL="12700">
              <a:spcBef>
                <a:spcPts val="100"/>
              </a:spcBef>
            </a:pPr>
            <a:r>
              <a:rPr lang="en-US" sz="2400" spc="-5" err="1"/>
              <a:t>DBNetpp</a:t>
            </a:r>
            <a:r>
              <a:rPr lang="en-US" sz="2400" spc="-5"/>
              <a:t>: Inference</a:t>
            </a:r>
          </a:p>
        </p:txBody>
      </p:sp>
      <p:sp>
        <p:nvSpPr>
          <p:cNvPr id="18" name="TextBox 17">
            <a:extLst>
              <a:ext uri="{FF2B5EF4-FFF2-40B4-BE49-F238E27FC236}">
                <a16:creationId xmlns:a16="http://schemas.microsoft.com/office/drawing/2014/main" id="{6D01EA7E-C2E9-384D-EFA0-D99360133844}"/>
              </a:ext>
            </a:extLst>
          </p:cNvPr>
          <p:cNvSpPr txBox="1"/>
          <p:nvPr/>
        </p:nvSpPr>
        <p:spPr>
          <a:xfrm>
            <a:off x="734217" y="1713764"/>
            <a:ext cx="425709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alibri"/>
              <a:buChar char="-"/>
            </a:pPr>
            <a:r>
              <a:rPr lang="en-US">
                <a:ea typeface="Calibri"/>
                <a:cs typeface="Calibri"/>
              </a:rPr>
              <a:t>B1: probability map / approximate binary map </a:t>
            </a:r>
            <a:r>
              <a:rPr lang="en-US" err="1">
                <a:ea typeface="Calibri"/>
                <a:cs typeface="Calibri"/>
              </a:rPr>
              <a:t>được</a:t>
            </a:r>
            <a:r>
              <a:rPr lang="en-US">
                <a:ea typeface="Calibri"/>
                <a:cs typeface="Calibri"/>
              </a:rPr>
              <a:t> </a:t>
            </a:r>
            <a:r>
              <a:rPr lang="en-US" err="1">
                <a:ea typeface="Calibri"/>
                <a:cs typeface="Calibri"/>
              </a:rPr>
              <a:t>nhị</a:t>
            </a:r>
            <a:r>
              <a:rPr lang="en-US">
                <a:ea typeface="Calibri"/>
                <a:cs typeface="Calibri"/>
              </a:rPr>
              <a:t> </a:t>
            </a:r>
            <a:r>
              <a:rPr lang="en-US" err="1">
                <a:ea typeface="Calibri"/>
                <a:cs typeface="Calibri"/>
              </a:rPr>
              <a:t>phân</a:t>
            </a:r>
            <a:r>
              <a:rPr lang="en-US">
                <a:ea typeface="Calibri"/>
                <a:cs typeface="Calibri"/>
              </a:rPr>
              <a:t> </a:t>
            </a:r>
            <a:r>
              <a:rPr lang="en-US" err="1">
                <a:ea typeface="Calibri"/>
                <a:cs typeface="Calibri"/>
              </a:rPr>
              <a:t>hoá</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hằng</a:t>
            </a:r>
            <a:r>
              <a:rPr lang="en-US">
                <a:ea typeface="Calibri"/>
                <a:cs typeface="Calibri"/>
              </a:rPr>
              <a:t> </a:t>
            </a:r>
            <a:r>
              <a:rPr lang="en-US" err="1">
                <a:ea typeface="Calibri"/>
                <a:cs typeface="Calibri"/>
              </a:rPr>
              <a:t>số</a:t>
            </a:r>
            <a:r>
              <a:rPr lang="en-US">
                <a:ea typeface="Calibri"/>
                <a:cs typeface="Calibri"/>
              </a:rPr>
              <a:t> threshold 0.2 </a:t>
            </a:r>
            <a:r>
              <a:rPr lang="en-US" err="1">
                <a:ea typeface="Calibri"/>
                <a:cs typeface="Calibri"/>
              </a:rPr>
              <a:t>để</a:t>
            </a:r>
            <a:r>
              <a:rPr lang="en-US">
                <a:ea typeface="Calibri"/>
                <a:cs typeface="Calibri"/>
              </a:rPr>
              <a:t> </a:t>
            </a:r>
            <a:r>
              <a:rPr lang="en-US" err="1">
                <a:ea typeface="Calibri"/>
                <a:cs typeface="Calibri"/>
              </a:rPr>
              <a:t>tạo</a:t>
            </a:r>
            <a:r>
              <a:rPr lang="en-US">
                <a:ea typeface="Calibri"/>
                <a:cs typeface="Calibri"/>
              </a:rPr>
              <a:t> binary map</a:t>
            </a:r>
            <a:endParaRPr lang="en-US"/>
          </a:p>
          <a:p>
            <a:pPr marL="285750" indent="-285750" algn="just">
              <a:buFont typeface="Calibri"/>
              <a:buChar char="-"/>
            </a:pPr>
            <a:r>
              <a:rPr lang="en-US">
                <a:ea typeface="Calibri"/>
                <a:cs typeface="Calibri"/>
              </a:rPr>
              <a:t>B2: </a:t>
            </a:r>
            <a:r>
              <a:rPr lang="en-US" err="1">
                <a:ea typeface="Calibri"/>
                <a:cs typeface="Calibri"/>
              </a:rPr>
              <a:t>Những</a:t>
            </a:r>
            <a:r>
              <a:rPr lang="en-US">
                <a:ea typeface="Calibri"/>
                <a:cs typeface="Calibri"/>
              </a:rPr>
              <a:t> </a:t>
            </a:r>
            <a:r>
              <a:rPr lang="en-US" err="1">
                <a:ea typeface="Calibri"/>
                <a:cs typeface="Calibri"/>
              </a:rPr>
              <a:t>vùng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a:t>
            </a:r>
            <a:r>
              <a:rPr lang="en-US" err="1">
                <a:ea typeface="Calibri"/>
                <a:cs typeface="Calibri"/>
              </a:rPr>
              <a:t>bị</a:t>
            </a:r>
            <a:r>
              <a:rPr lang="en-US">
                <a:ea typeface="Calibri"/>
                <a:cs typeface="Calibri"/>
              </a:rPr>
              <a:t> co </a:t>
            </a:r>
            <a:r>
              <a:rPr lang="en-US" err="1">
                <a:ea typeface="Calibri"/>
                <a:cs typeface="Calibri"/>
              </a:rPr>
              <a:t>nhận</a:t>
            </a:r>
            <a:r>
              <a:rPr lang="en-US">
                <a:ea typeface="Calibri"/>
                <a:cs typeface="Calibri"/>
              </a:rPr>
              <a:t> </a:t>
            </a:r>
            <a:r>
              <a:rPr lang="en-US" err="1">
                <a:ea typeface="Calibri"/>
                <a:cs typeface="Calibri"/>
              </a:rPr>
              <a:t>được</a:t>
            </a:r>
            <a:r>
              <a:rPr lang="en-US">
                <a:ea typeface="Calibri"/>
                <a:cs typeface="Calibri"/>
              </a:rPr>
              <a:t> </a:t>
            </a:r>
            <a:r>
              <a:rPr lang="en-US" err="1">
                <a:ea typeface="Calibri"/>
                <a:cs typeface="Calibri"/>
              </a:rPr>
              <a:t>từ</a:t>
            </a:r>
            <a:r>
              <a:rPr lang="en-US">
                <a:ea typeface="Calibri"/>
                <a:cs typeface="Calibri"/>
              </a:rPr>
              <a:t> binary map</a:t>
            </a:r>
          </a:p>
          <a:p>
            <a:pPr marL="285750" indent="-285750" algn="just">
              <a:buFont typeface="Calibri"/>
              <a:buChar char="-"/>
            </a:pPr>
            <a:r>
              <a:rPr lang="en-US">
                <a:ea typeface="Calibri"/>
                <a:cs typeface="Calibri"/>
              </a:rPr>
              <a:t>B3: </a:t>
            </a:r>
            <a:r>
              <a:rPr lang="en-US" err="1">
                <a:ea typeface="Calibri"/>
                <a:cs typeface="Calibri"/>
              </a:rPr>
              <a:t>Vùng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a:t>
            </a:r>
            <a:r>
              <a:rPr lang="en-US" err="1">
                <a:ea typeface="Calibri"/>
                <a:cs typeface="Calibri"/>
              </a:rPr>
              <a:t>bị</a:t>
            </a:r>
            <a:r>
              <a:rPr lang="en-US">
                <a:ea typeface="Calibri"/>
                <a:cs typeface="Calibri"/>
              </a:rPr>
              <a:t> co </a:t>
            </a:r>
            <a:r>
              <a:rPr lang="en-US" err="1">
                <a:ea typeface="Calibri"/>
                <a:cs typeface="Calibri"/>
              </a:rPr>
              <a:t>được</a:t>
            </a:r>
            <a:r>
              <a:rPr lang="en-US">
                <a:ea typeface="Calibri"/>
                <a:cs typeface="Calibri"/>
              </a:rPr>
              <a:t> </a:t>
            </a:r>
            <a:r>
              <a:rPr lang="en-US" err="1">
                <a:ea typeface="Calibri"/>
                <a:cs typeface="Calibri"/>
              </a:rPr>
              <a:t>kéo</a:t>
            </a:r>
            <a:r>
              <a:rPr lang="en-US">
                <a:ea typeface="Calibri"/>
                <a:cs typeface="Calibri"/>
              </a:rPr>
              <a:t> </a:t>
            </a:r>
            <a:r>
              <a:rPr lang="en-US" err="1">
                <a:ea typeface="Calibri"/>
                <a:cs typeface="Calibri"/>
              </a:rPr>
              <a:t>dãn</a:t>
            </a:r>
            <a:r>
              <a:rPr lang="en-US">
                <a:ea typeface="Calibri"/>
                <a:cs typeface="Calibri"/>
              </a:rPr>
              <a:t> </a:t>
            </a:r>
            <a:r>
              <a:rPr lang="en-US" err="1">
                <a:ea typeface="Calibri"/>
                <a:cs typeface="Calibri"/>
              </a:rPr>
              <a:t>với</a:t>
            </a:r>
            <a:r>
              <a:rPr lang="en-US">
                <a:ea typeface="Calibri"/>
                <a:cs typeface="Calibri"/>
              </a:rPr>
              <a:t> </a:t>
            </a:r>
            <a:r>
              <a:rPr lang="en-US" err="1">
                <a:ea typeface="Calibri"/>
                <a:cs typeface="Calibri"/>
              </a:rPr>
              <a:t>độ</a:t>
            </a:r>
            <a:r>
              <a:rPr lang="en-US">
                <a:ea typeface="Calibri"/>
                <a:cs typeface="Calibri"/>
              </a:rPr>
              <a:t> </a:t>
            </a:r>
            <a:r>
              <a:rPr lang="en-US" err="1">
                <a:ea typeface="Calibri"/>
                <a:cs typeface="Calibri"/>
              </a:rPr>
              <a:t>dời</a:t>
            </a:r>
            <a:r>
              <a:rPr lang="en-US">
                <a:ea typeface="Calibri"/>
                <a:cs typeface="Calibri"/>
              </a:rPr>
              <a:t> D'  </a:t>
            </a:r>
            <a:r>
              <a:rPr lang="en-US" err="1">
                <a:ea typeface="Calibri"/>
                <a:cs typeface="Calibri"/>
              </a:rPr>
              <a:t>theo</a:t>
            </a:r>
            <a:r>
              <a:rPr lang="en-US">
                <a:ea typeface="Calibri"/>
                <a:cs typeface="Calibri"/>
              </a:rPr>
              <a:t> </a:t>
            </a:r>
            <a:r>
              <a:rPr lang="en-US" err="1">
                <a:ea typeface="Calibri"/>
                <a:cs typeface="Calibri"/>
              </a:rPr>
              <a:t>thuật</a:t>
            </a:r>
            <a:r>
              <a:rPr lang="en-US">
                <a:ea typeface="Calibri"/>
                <a:cs typeface="Calibri"/>
              </a:rPr>
              <a:t> </a:t>
            </a:r>
            <a:r>
              <a:rPr lang="en-US" err="1">
                <a:ea typeface="Calibri"/>
                <a:cs typeface="Calibri"/>
              </a:rPr>
              <a:t>toán</a:t>
            </a:r>
            <a:r>
              <a:rPr lang="en-US">
                <a:ea typeface="Calibri"/>
                <a:cs typeface="Calibri"/>
              </a:rPr>
              <a:t> </a:t>
            </a:r>
            <a:r>
              <a:rPr lang="en-US" err="1">
                <a:ea typeface="Calibri"/>
                <a:cs typeface="Calibri"/>
              </a:rPr>
              <a:t>Vatti</a:t>
            </a:r>
            <a:r>
              <a:rPr lang="en-US">
                <a:ea typeface="Calibri"/>
                <a:cs typeface="Calibri"/>
              </a:rPr>
              <a:t> clipping:</a:t>
            </a:r>
          </a:p>
          <a:p>
            <a:pPr marL="285750" indent="-285750" algn="just">
              <a:buFont typeface="Calibri"/>
              <a:buChar char="-"/>
            </a:pPr>
            <a:endParaRPr lang="en-US">
              <a:ea typeface="Calibri"/>
              <a:cs typeface="Calibri"/>
            </a:endParaRPr>
          </a:p>
          <a:p>
            <a:pPr marL="285750" indent="-285750" algn="just">
              <a:buFont typeface="Calibri"/>
              <a:buChar char="-"/>
            </a:pPr>
            <a:endParaRPr lang="en-US">
              <a:ea typeface="Calibri"/>
              <a:cs typeface="Calibri"/>
            </a:endParaRPr>
          </a:p>
          <a:p>
            <a:pPr marL="742950" lvl="1" indent="-285750" algn="just">
              <a:buFont typeface="Arial"/>
              <a:buChar char="•"/>
            </a:pPr>
            <a:endParaRPr lang="en-US">
              <a:ea typeface="Calibri"/>
              <a:cs typeface="Calibri"/>
            </a:endParaRPr>
          </a:p>
          <a:p>
            <a:pPr marL="742950" lvl="1" indent="-285750" algn="just">
              <a:buFont typeface="Arial"/>
              <a:buChar char="•"/>
            </a:pPr>
            <a:endParaRPr lang="en-US">
              <a:ea typeface="Calibri"/>
              <a:cs typeface="Calibri"/>
            </a:endParaRPr>
          </a:p>
          <a:p>
            <a:pPr marL="742950" lvl="1" indent="-285750" algn="just">
              <a:buFont typeface="Arial"/>
              <a:buChar char="•"/>
            </a:pPr>
            <a:r>
              <a:rPr lang="en-US">
                <a:ea typeface="Calibri"/>
                <a:cs typeface="Calibri"/>
              </a:rPr>
              <a:t>A': </a:t>
            </a:r>
            <a:r>
              <a:rPr lang="en-US" err="1">
                <a:ea typeface="Calibri"/>
                <a:cs typeface="Calibri"/>
              </a:rPr>
              <a:t>diện</a:t>
            </a:r>
            <a:r>
              <a:rPr lang="en-US">
                <a:ea typeface="Calibri"/>
                <a:cs typeface="Calibri"/>
              </a:rPr>
              <a:t> </a:t>
            </a:r>
            <a:r>
              <a:rPr lang="en-US" err="1">
                <a:ea typeface="Calibri"/>
                <a:cs typeface="Calibri"/>
              </a:rPr>
              <a:t>tích</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vùng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a:t>
            </a:r>
            <a:r>
              <a:rPr lang="en-US" err="1">
                <a:ea typeface="Calibri"/>
                <a:cs typeface="Calibri"/>
              </a:rPr>
              <a:t>bị</a:t>
            </a:r>
            <a:r>
              <a:rPr lang="en-US">
                <a:ea typeface="Calibri"/>
                <a:cs typeface="Calibri"/>
              </a:rPr>
              <a:t> co</a:t>
            </a:r>
          </a:p>
          <a:p>
            <a:pPr marL="742950" lvl="1" indent="-285750" algn="just">
              <a:buFont typeface="Arial"/>
              <a:buChar char="•"/>
            </a:pPr>
            <a:r>
              <a:rPr lang="en-US">
                <a:ea typeface="Calibri"/>
                <a:cs typeface="Calibri"/>
              </a:rPr>
              <a:t>L': chu vi </a:t>
            </a:r>
            <a:r>
              <a:rPr lang="en-US" err="1">
                <a:ea typeface="Calibri"/>
                <a:cs typeface="Calibri"/>
              </a:rPr>
              <a:t>của</a:t>
            </a:r>
            <a:r>
              <a:rPr lang="en-US">
                <a:ea typeface="Calibri"/>
                <a:cs typeface="Calibri"/>
              </a:rPr>
              <a:t> </a:t>
            </a:r>
            <a:r>
              <a:rPr lang="en-US" err="1">
                <a:ea typeface="Calibri"/>
                <a:cs typeface="Calibri"/>
              </a:rPr>
              <a:t>vùng</a:t>
            </a:r>
            <a:r>
              <a:rPr lang="en-US">
                <a:ea typeface="Calibri"/>
                <a:cs typeface="Calibri"/>
              </a:rPr>
              <a:t> </a:t>
            </a:r>
            <a:r>
              <a:rPr lang="en-US" err="1">
                <a:ea typeface="Calibri"/>
                <a:cs typeface="Calibri"/>
              </a:rPr>
              <a:t>văn</a:t>
            </a:r>
            <a:r>
              <a:rPr lang="en-US">
                <a:ea typeface="Calibri"/>
                <a:cs typeface="Calibri"/>
              </a:rPr>
              <a:t> </a:t>
            </a:r>
            <a:r>
              <a:rPr lang="en-US" err="1">
                <a:ea typeface="Calibri"/>
                <a:cs typeface="Calibri"/>
              </a:rPr>
              <a:t>bản</a:t>
            </a:r>
            <a:r>
              <a:rPr lang="en-US">
                <a:ea typeface="Calibri"/>
                <a:cs typeface="Calibri"/>
              </a:rPr>
              <a:t> </a:t>
            </a:r>
            <a:r>
              <a:rPr lang="en-US" err="1">
                <a:ea typeface="Calibri"/>
                <a:cs typeface="Calibri"/>
              </a:rPr>
              <a:t>bị</a:t>
            </a:r>
            <a:r>
              <a:rPr lang="en-US">
                <a:ea typeface="Calibri"/>
                <a:cs typeface="Calibri"/>
              </a:rPr>
              <a:t> co</a:t>
            </a:r>
          </a:p>
          <a:p>
            <a:pPr marL="742950" lvl="1" indent="-285750" algn="just">
              <a:buFont typeface="Arial"/>
              <a:buChar char="•"/>
            </a:pPr>
            <a:r>
              <a:rPr lang="en-US">
                <a:ea typeface="Calibri"/>
                <a:cs typeface="Calibri"/>
              </a:rPr>
              <a:t>r': </a:t>
            </a:r>
            <a:r>
              <a:rPr lang="en-US" err="1">
                <a:ea typeface="Calibri"/>
                <a:cs typeface="Calibri"/>
              </a:rPr>
              <a:t>hằng</a:t>
            </a:r>
            <a:r>
              <a:rPr lang="en-US">
                <a:ea typeface="Calibri"/>
                <a:cs typeface="Calibri"/>
              </a:rPr>
              <a:t> </a:t>
            </a:r>
            <a:r>
              <a:rPr lang="en-US" err="1">
                <a:ea typeface="Calibri"/>
                <a:cs typeface="Calibri"/>
              </a:rPr>
              <a:t>số</a:t>
            </a:r>
            <a:r>
              <a:rPr lang="en-US">
                <a:ea typeface="Calibri"/>
                <a:cs typeface="Calibri"/>
              </a:rPr>
              <a:t> 1.5</a:t>
            </a:r>
          </a:p>
          <a:p>
            <a:pPr marL="742950" lvl="1" indent="-285750">
              <a:buFont typeface="Arial"/>
              <a:buChar char="•"/>
            </a:pPr>
            <a:endParaRPr lang="en-US">
              <a:ea typeface="Calibri"/>
              <a:cs typeface="Calibri"/>
            </a:endParaRPr>
          </a:p>
        </p:txBody>
      </p:sp>
      <p:pic>
        <p:nvPicPr>
          <p:cNvPr id="19" name="Picture 18" descr="A mathematical equation with black text&#10;&#10;Description automatically generated">
            <a:extLst>
              <a:ext uri="{FF2B5EF4-FFF2-40B4-BE49-F238E27FC236}">
                <a16:creationId xmlns:a16="http://schemas.microsoft.com/office/drawing/2014/main" id="{15433706-98EA-0212-B667-AB02F361DBEA}"/>
              </a:ext>
            </a:extLst>
          </p:cNvPr>
          <p:cNvPicPr>
            <a:picLocks noChangeAspect="1"/>
          </p:cNvPicPr>
          <p:nvPr/>
        </p:nvPicPr>
        <p:blipFill>
          <a:blip r:embed="rId4"/>
          <a:stretch>
            <a:fillRect/>
          </a:stretch>
        </p:blipFill>
        <p:spPr>
          <a:xfrm>
            <a:off x="2057400" y="3901167"/>
            <a:ext cx="1600200" cy="742950"/>
          </a:xfrm>
          <a:prstGeom prst="rect">
            <a:avLst/>
          </a:prstGeom>
        </p:spPr>
      </p:pic>
      <p:pic>
        <p:nvPicPr>
          <p:cNvPr id="25" name="Picture 24" descr="A diagram of a map&#10;&#10;Description automatically generated">
            <a:extLst>
              <a:ext uri="{FF2B5EF4-FFF2-40B4-BE49-F238E27FC236}">
                <a16:creationId xmlns:a16="http://schemas.microsoft.com/office/drawing/2014/main" id="{8A72ECEF-97CD-BA87-9452-8D3C48C6C6BA}"/>
              </a:ext>
            </a:extLst>
          </p:cNvPr>
          <p:cNvPicPr>
            <a:picLocks noChangeAspect="1"/>
          </p:cNvPicPr>
          <p:nvPr/>
        </p:nvPicPr>
        <p:blipFill>
          <a:blip r:embed="rId5"/>
          <a:stretch>
            <a:fillRect/>
          </a:stretch>
        </p:blipFill>
        <p:spPr>
          <a:xfrm>
            <a:off x="5075132" y="1874282"/>
            <a:ext cx="6914610" cy="3116112"/>
          </a:xfrm>
          <a:prstGeom prst="rect">
            <a:avLst/>
          </a:prstGeom>
        </p:spPr>
      </p:pic>
      <p:sp>
        <p:nvSpPr>
          <p:cNvPr id="28" name="TextBox 27">
            <a:extLst>
              <a:ext uri="{FF2B5EF4-FFF2-40B4-BE49-F238E27FC236}">
                <a16:creationId xmlns:a16="http://schemas.microsoft.com/office/drawing/2014/main" id="{4A53A6DC-F051-1E66-50E4-EC646473C0C9}"/>
              </a:ext>
            </a:extLst>
          </p:cNvPr>
          <p:cNvSpPr txBox="1"/>
          <p:nvPr/>
        </p:nvSpPr>
        <p:spPr>
          <a:xfrm>
            <a:off x="6912428" y="5197928"/>
            <a:ext cx="3238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Binarization and box formation</a:t>
            </a:r>
            <a:endParaRPr lang="en-US"/>
          </a:p>
        </p:txBody>
      </p:sp>
    </p:spTree>
    <p:extLst>
      <p:ext uri="{BB962C8B-B14F-4D97-AF65-F5344CB8AC3E}">
        <p14:creationId xmlns:p14="http://schemas.microsoft.com/office/powerpoint/2010/main" val="159188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20">
                <a:latin typeface="Segoe UI"/>
                <a:cs typeface="Segoe UI"/>
              </a:rPr>
              <a:t> </a:t>
            </a:r>
            <a:r>
              <a:rPr sz="2000" b="1">
                <a:latin typeface="Segoe UI"/>
                <a:cs typeface="Segoe UI"/>
              </a:rPr>
              <a:t>TÀI</a:t>
            </a:r>
            <a:endParaRPr sz="20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p:nvPr/>
        </p:nvSpPr>
        <p:spPr>
          <a:xfrm>
            <a:off x="1444244" y="1462100"/>
            <a:ext cx="9954895" cy="1214692"/>
          </a:xfrm>
          <a:prstGeom prst="rect">
            <a:avLst/>
          </a:prstGeom>
        </p:spPr>
        <p:txBody>
          <a:bodyPr vert="horz" wrap="square" lIns="0" tIns="12700" rIns="0" bIns="0" rtlCol="0" anchor="t">
            <a:spAutoFit/>
          </a:bodyPr>
          <a:lstStyle/>
          <a:p>
            <a:pPr marL="81280">
              <a:spcBef>
                <a:spcPts val="100"/>
              </a:spcBef>
            </a:pPr>
            <a:r>
              <a:rPr lang="vi-VN" sz="2400" b="1" spc="-5" err="1">
                <a:solidFill>
                  <a:srgbClr val="006FC0"/>
                </a:solidFill>
                <a:latin typeface="Times New Roman"/>
                <a:cs typeface="Segoe UI"/>
              </a:rPr>
              <a:t>Scene</a:t>
            </a:r>
            <a:r>
              <a:rPr lang="vi-VN" sz="2400" b="1" spc="-5">
                <a:solidFill>
                  <a:srgbClr val="006FC0"/>
                </a:solidFill>
                <a:latin typeface="Times New Roman"/>
                <a:cs typeface="Segoe UI"/>
              </a:rPr>
              <a:t> </a:t>
            </a:r>
            <a:r>
              <a:rPr lang="vi-VN" sz="2400" b="1" spc="-5" err="1">
                <a:solidFill>
                  <a:srgbClr val="006FC0"/>
                </a:solidFill>
                <a:latin typeface="Times New Roman"/>
                <a:cs typeface="Segoe UI"/>
              </a:rPr>
              <a:t>text</a:t>
            </a:r>
            <a:r>
              <a:rPr lang="vi-VN" sz="2400" b="1" spc="-5">
                <a:solidFill>
                  <a:srgbClr val="006FC0"/>
                </a:solidFill>
                <a:latin typeface="Times New Roman"/>
                <a:cs typeface="Segoe UI"/>
              </a:rPr>
              <a:t> </a:t>
            </a:r>
            <a:r>
              <a:rPr lang="vi-VN" sz="2400" b="1" spc="-5" err="1">
                <a:solidFill>
                  <a:srgbClr val="006FC0"/>
                </a:solidFill>
                <a:latin typeface="Times New Roman"/>
                <a:cs typeface="Segoe UI"/>
              </a:rPr>
              <a:t>detection</a:t>
            </a:r>
            <a:r>
              <a:rPr lang="vi-VN" sz="2400" b="1" spc="-5">
                <a:solidFill>
                  <a:srgbClr val="006FC0"/>
                </a:solidFill>
                <a:latin typeface="Times New Roman"/>
                <a:cs typeface="Segoe UI"/>
              </a:rPr>
              <a:t> </a:t>
            </a:r>
            <a:r>
              <a:rPr lang="vi-VN" sz="2400" b="1" spc="-5" err="1">
                <a:solidFill>
                  <a:srgbClr val="006FC0"/>
                </a:solidFill>
                <a:latin typeface="Times New Roman"/>
                <a:cs typeface="Segoe UI"/>
              </a:rPr>
              <a:t>and</a:t>
            </a:r>
            <a:r>
              <a:rPr lang="vi-VN" sz="2400" b="1" spc="-5">
                <a:solidFill>
                  <a:srgbClr val="006FC0"/>
                </a:solidFill>
                <a:latin typeface="Times New Roman"/>
                <a:cs typeface="Segoe UI"/>
              </a:rPr>
              <a:t> </a:t>
            </a:r>
            <a:r>
              <a:rPr lang="vi-VN" sz="2400" b="1" spc="-5" err="1">
                <a:solidFill>
                  <a:srgbClr val="006FC0"/>
                </a:solidFill>
                <a:latin typeface="Times New Roman"/>
                <a:cs typeface="Segoe UI"/>
              </a:rPr>
              <a:t>recognition</a:t>
            </a:r>
            <a:r>
              <a:rPr lang="vi-VN" sz="2400" b="1" spc="-5">
                <a:solidFill>
                  <a:srgbClr val="006FC0"/>
                </a:solidFill>
                <a:latin typeface="Times New Roman"/>
                <a:cs typeface="Segoe UI"/>
              </a:rPr>
              <a:t> (STRD) </a:t>
            </a:r>
            <a:r>
              <a:rPr lang="en-US" sz="2400" b="1" err="1">
                <a:solidFill>
                  <a:srgbClr val="006FC0"/>
                </a:solidFill>
                <a:latin typeface="Times New Roman"/>
                <a:cs typeface="Segoe UI"/>
              </a:rPr>
              <a:t>là</a:t>
            </a:r>
            <a:r>
              <a:rPr sz="2400" b="1" spc="-20">
                <a:solidFill>
                  <a:srgbClr val="006FC0"/>
                </a:solidFill>
                <a:latin typeface="Times New Roman"/>
                <a:cs typeface="Segoe UI"/>
              </a:rPr>
              <a:t> </a:t>
            </a:r>
            <a:r>
              <a:rPr lang="en-US" sz="2400" b="1" err="1">
                <a:solidFill>
                  <a:srgbClr val="006FC0"/>
                </a:solidFill>
                <a:latin typeface="Times New Roman"/>
                <a:cs typeface="Segoe UI"/>
              </a:rPr>
              <a:t>gì</a:t>
            </a:r>
            <a:r>
              <a:rPr sz="2400" b="1">
                <a:solidFill>
                  <a:srgbClr val="006FC0"/>
                </a:solidFill>
                <a:latin typeface="Times New Roman"/>
                <a:cs typeface="Segoe UI"/>
              </a:rPr>
              <a:t>?</a:t>
            </a:r>
            <a:endParaRPr lang="vi-VN" sz="2400">
              <a:latin typeface="Times New Roman"/>
              <a:cs typeface="Segoe UI"/>
            </a:endParaRPr>
          </a:p>
          <a:p>
            <a:pPr marL="12700" marR="5080">
              <a:lnSpc>
                <a:spcPct val="150100"/>
              </a:lnSpc>
              <a:spcBef>
                <a:spcPts val="370"/>
              </a:spcBef>
            </a:pPr>
            <a:r>
              <a:rPr lang="vi-VN" b="1" spc="-5" err="1">
                <a:solidFill>
                  <a:srgbClr val="A21515"/>
                </a:solidFill>
                <a:latin typeface="Times New Roman"/>
                <a:cs typeface="Segoe UI"/>
              </a:rPr>
              <a:t>Scene</a:t>
            </a:r>
            <a:r>
              <a:rPr lang="vi-VN" b="1" spc="-5">
                <a:solidFill>
                  <a:srgbClr val="A21515"/>
                </a:solidFill>
                <a:latin typeface="Times New Roman"/>
                <a:cs typeface="Segoe UI"/>
              </a:rPr>
              <a:t> </a:t>
            </a:r>
            <a:r>
              <a:rPr lang="vi-VN" b="1" spc="-5" err="1">
                <a:solidFill>
                  <a:srgbClr val="A21515"/>
                </a:solidFill>
                <a:latin typeface="Times New Roman"/>
                <a:cs typeface="Segoe UI"/>
              </a:rPr>
              <a:t>text</a:t>
            </a:r>
            <a:r>
              <a:rPr lang="vi-VN" b="1" spc="-5">
                <a:solidFill>
                  <a:srgbClr val="A21515"/>
                </a:solidFill>
                <a:latin typeface="Times New Roman"/>
                <a:cs typeface="Segoe UI"/>
              </a:rPr>
              <a:t> </a:t>
            </a:r>
            <a:r>
              <a:rPr lang="vi-VN" b="1" spc="-5" err="1">
                <a:solidFill>
                  <a:srgbClr val="A21515"/>
                </a:solidFill>
                <a:latin typeface="Times New Roman"/>
                <a:cs typeface="Segoe UI"/>
              </a:rPr>
              <a:t>detection</a:t>
            </a:r>
            <a:r>
              <a:rPr lang="vi-VN" b="1" spc="-5">
                <a:solidFill>
                  <a:srgbClr val="A21515"/>
                </a:solidFill>
                <a:latin typeface="Times New Roman"/>
                <a:cs typeface="Segoe UI"/>
              </a:rPr>
              <a:t> </a:t>
            </a:r>
            <a:r>
              <a:rPr lang="vi-VN" b="1" spc="-5" err="1">
                <a:solidFill>
                  <a:srgbClr val="A21515"/>
                </a:solidFill>
                <a:latin typeface="Times New Roman"/>
                <a:cs typeface="Segoe UI"/>
              </a:rPr>
              <a:t>and</a:t>
            </a:r>
            <a:r>
              <a:rPr lang="vi-VN" b="1" spc="-5">
                <a:solidFill>
                  <a:srgbClr val="A21515"/>
                </a:solidFill>
                <a:latin typeface="Times New Roman"/>
                <a:cs typeface="Segoe UI"/>
              </a:rPr>
              <a:t> </a:t>
            </a:r>
            <a:r>
              <a:rPr lang="vi-VN" b="1" spc="-5" err="1">
                <a:solidFill>
                  <a:srgbClr val="A21515"/>
                </a:solidFill>
                <a:latin typeface="Times New Roman"/>
                <a:cs typeface="Segoe UI"/>
              </a:rPr>
              <a:t>rececognition</a:t>
            </a:r>
            <a:r>
              <a:rPr lang="vi-VN" b="1">
                <a:solidFill>
                  <a:srgbClr val="A21515"/>
                </a:solidFill>
                <a:latin typeface="Times New Roman"/>
                <a:cs typeface="Segoe UI"/>
              </a:rPr>
              <a:t>: </a:t>
            </a:r>
            <a:r>
              <a:rPr lang="vi-VN">
                <a:solidFill>
                  <a:srgbClr val="000000"/>
                </a:solidFill>
                <a:latin typeface="Times New Roman"/>
                <a:cs typeface="Segoe UI"/>
              </a:rPr>
              <a:t>Là phát hiện (</a:t>
            </a:r>
            <a:r>
              <a:rPr lang="vi-VN" err="1">
                <a:solidFill>
                  <a:srgbClr val="000000"/>
                </a:solidFill>
                <a:latin typeface="Times New Roman"/>
                <a:cs typeface="Segoe UI"/>
              </a:rPr>
              <a:t>detect</a:t>
            </a:r>
            <a:r>
              <a:rPr lang="vi-VN">
                <a:solidFill>
                  <a:srgbClr val="000000"/>
                </a:solidFill>
                <a:latin typeface="Times New Roman"/>
                <a:cs typeface="Segoe UI"/>
              </a:rPr>
              <a:t>) và nhận diện (</a:t>
            </a:r>
            <a:r>
              <a:rPr lang="vi-VN" err="1">
                <a:solidFill>
                  <a:srgbClr val="000000"/>
                </a:solidFill>
                <a:latin typeface="Times New Roman"/>
                <a:cs typeface="Segoe UI"/>
              </a:rPr>
              <a:t>recognize</a:t>
            </a:r>
            <a:r>
              <a:rPr lang="vi-VN">
                <a:solidFill>
                  <a:srgbClr val="000000"/>
                </a:solidFill>
                <a:latin typeface="Times New Roman"/>
                <a:cs typeface="Segoe UI"/>
              </a:rPr>
              <a:t>) chữ trong ảnh, cụ thể ở đề bài này sẽ tập trung vào chữ trong ngoại cảnh (</a:t>
            </a:r>
            <a:r>
              <a:rPr lang="vi-VN" err="1">
                <a:solidFill>
                  <a:srgbClr val="000000"/>
                </a:solidFill>
                <a:latin typeface="Times New Roman"/>
                <a:cs typeface="Segoe UI"/>
              </a:rPr>
              <a:t>scene</a:t>
            </a:r>
            <a:r>
              <a:rPr lang="vi-VN">
                <a:solidFill>
                  <a:srgbClr val="000000"/>
                </a:solidFill>
                <a:latin typeface="Times New Roman"/>
                <a:cs typeface="Segoe UI"/>
              </a:rPr>
              <a:t> </a:t>
            </a:r>
            <a:r>
              <a:rPr lang="vi-VN" err="1">
                <a:solidFill>
                  <a:srgbClr val="000000"/>
                </a:solidFill>
                <a:latin typeface="Times New Roman"/>
                <a:cs typeface="Segoe UI"/>
              </a:rPr>
              <a:t>text</a:t>
            </a:r>
            <a:r>
              <a:rPr lang="vi-VN">
                <a:solidFill>
                  <a:srgbClr val="000000"/>
                </a:solidFill>
                <a:latin typeface="Times New Roman"/>
                <a:cs typeface="Segoe UI"/>
              </a:rPr>
              <a:t>) được thu lại từ nhiều nguồn </a:t>
            </a:r>
            <a:r>
              <a:rPr lang="en-US">
                <a:solidFill>
                  <a:srgbClr val="000000"/>
                </a:solidFill>
                <a:latin typeface="Times New Roman"/>
                <a:cs typeface="Segoe UI"/>
              </a:rPr>
              <a:t>camera.</a:t>
            </a:r>
            <a:endParaRPr lang="vi-VN">
              <a:latin typeface="Times New Roman"/>
              <a:ea typeface="Calibri"/>
              <a:cs typeface="Segoe UI"/>
            </a:endParaRPr>
          </a:p>
        </p:txBody>
      </p:sp>
      <p:sp>
        <p:nvSpPr>
          <p:cNvPr id="13" name="object 13"/>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a:t>
            </a:fld>
            <a:endParaRPr sz="1800">
              <a:latin typeface="Segoe UI"/>
              <a:cs typeface="Segoe UI"/>
            </a:endParaRPr>
          </a:p>
        </p:txBody>
      </p:sp>
      <p:sp>
        <p:nvSpPr>
          <p:cNvPr id="12" name="object 12"/>
          <p:cNvSpPr txBox="1">
            <a:spLocks noGrp="1"/>
          </p:cNvSpPr>
          <p:nvPr>
            <p:ph type="title"/>
          </p:nvPr>
        </p:nvSpPr>
        <p:spPr>
          <a:xfrm>
            <a:off x="1444244" y="1069289"/>
            <a:ext cx="1646555" cy="391795"/>
          </a:xfrm>
          <a:prstGeom prst="rect">
            <a:avLst/>
          </a:prstGeom>
        </p:spPr>
        <p:txBody>
          <a:bodyPr vert="horz" wrap="square" lIns="0" tIns="12700" rIns="0" bIns="0" rtlCol="0">
            <a:spAutoFit/>
          </a:bodyPr>
          <a:lstStyle/>
          <a:p>
            <a:pPr marL="12700">
              <a:lnSpc>
                <a:spcPct val="100000"/>
              </a:lnSpc>
              <a:spcBef>
                <a:spcPts val="100"/>
              </a:spcBef>
            </a:pPr>
            <a:r>
              <a:rPr sz="2400" spc="-5"/>
              <a:t>GIỚI</a:t>
            </a:r>
            <a:r>
              <a:rPr sz="2400" spc="-70"/>
              <a:t> </a:t>
            </a:r>
            <a:r>
              <a:rPr sz="2400" spc="-5"/>
              <a:t>THIỆU</a:t>
            </a:r>
            <a:endParaRPr sz="2400"/>
          </a:p>
        </p:txBody>
      </p:sp>
      <p:sp>
        <p:nvSpPr>
          <p:cNvPr id="17" name="object 9">
            <a:extLst>
              <a:ext uri="{FF2B5EF4-FFF2-40B4-BE49-F238E27FC236}">
                <a16:creationId xmlns:a16="http://schemas.microsoft.com/office/drawing/2014/main" id="{2E2A1303-CB57-3F0E-01F5-5E08C35E3C83}"/>
              </a:ext>
            </a:extLst>
          </p:cNvPr>
          <p:cNvSpPr txBox="1"/>
          <p:nvPr/>
        </p:nvSpPr>
        <p:spPr>
          <a:xfrm>
            <a:off x="4868100" y="6046279"/>
            <a:ext cx="3107182" cy="296081"/>
          </a:xfrm>
          <a:prstGeom prst="rect">
            <a:avLst/>
          </a:prstGeom>
        </p:spPr>
        <p:txBody>
          <a:bodyPr vert="horz" wrap="square" lIns="0" tIns="12700" rIns="0" bIns="0" rtlCol="0" anchor="t">
            <a:spAutoFit/>
          </a:bodyPr>
          <a:lstStyle/>
          <a:p>
            <a:pPr marL="81280">
              <a:spcBef>
                <a:spcPts val="100"/>
              </a:spcBef>
            </a:pPr>
            <a:r>
              <a:rPr lang="vi-VN">
                <a:latin typeface="Times New Roman"/>
                <a:ea typeface="Calibri"/>
                <a:cs typeface="Segoe UI"/>
              </a:rPr>
              <a:t>Ví dụ về </a:t>
            </a:r>
            <a:r>
              <a:rPr lang="vi-VN" err="1">
                <a:latin typeface="Times New Roman"/>
                <a:ea typeface="Calibri"/>
                <a:cs typeface="Segoe UI"/>
              </a:rPr>
              <a:t>scene</a:t>
            </a:r>
            <a:r>
              <a:rPr lang="vi-VN">
                <a:latin typeface="Times New Roman"/>
                <a:ea typeface="Calibri"/>
                <a:cs typeface="Segoe UI"/>
              </a:rPr>
              <a:t> </a:t>
            </a:r>
            <a:r>
              <a:rPr lang="vi-VN" err="1">
                <a:latin typeface="Times New Roman"/>
                <a:ea typeface="Calibri"/>
                <a:cs typeface="Segoe UI"/>
              </a:rPr>
              <a:t>text</a:t>
            </a:r>
            <a:r>
              <a:rPr lang="vi-VN">
                <a:latin typeface="Times New Roman"/>
                <a:ea typeface="Calibri"/>
                <a:cs typeface="Segoe UI"/>
              </a:rPr>
              <a:t> </a:t>
            </a:r>
            <a:r>
              <a:rPr lang="vi-VN" err="1">
                <a:latin typeface="Times New Roman"/>
                <a:ea typeface="Calibri"/>
                <a:cs typeface="Segoe UI"/>
              </a:rPr>
              <a:t>recognition</a:t>
            </a:r>
            <a:endParaRPr lang="vi-VN">
              <a:latin typeface="Times New Roman"/>
              <a:ea typeface="Calibri"/>
              <a:cs typeface="Segoe UI"/>
            </a:endParaRPr>
          </a:p>
        </p:txBody>
      </p:sp>
      <p:pic>
        <p:nvPicPr>
          <p:cNvPr id="1026" name="Picture 2" descr="Deep Learning Based OCR for Text in the Wild">
            <a:extLst>
              <a:ext uri="{FF2B5EF4-FFF2-40B4-BE49-F238E27FC236}">
                <a16:creationId xmlns:a16="http://schemas.microsoft.com/office/drawing/2014/main" id="{02F55816-CE0A-3D7C-7676-C10E12D2E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4430" y="3228453"/>
            <a:ext cx="4312118" cy="2770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2118285" y="2543199"/>
            <a:ext cx="7955427" cy="1859483"/>
          </a:xfrm>
          <a:prstGeom prst="rect">
            <a:avLst/>
          </a:prstGeom>
        </p:spPr>
        <p:txBody>
          <a:bodyPr vert="horz" wrap="square" lIns="0" tIns="12700" rIns="0" bIns="0" rtlCol="0" anchor="t">
            <a:spAutoFit/>
          </a:bodyPr>
          <a:lstStyle/>
          <a:p>
            <a:pPr marL="12700" algn="ctr">
              <a:spcBef>
                <a:spcPts val="100"/>
              </a:spcBef>
            </a:pPr>
            <a:r>
              <a:rPr lang="vi-VN" dirty="0" err="1"/>
              <a:t>PARSeq</a:t>
            </a:r>
            <a:r>
              <a:rPr lang="vi-VN" dirty="0"/>
              <a:t> – </a:t>
            </a:r>
            <a:r>
              <a:rPr lang="vi-VN" dirty="0" err="1"/>
              <a:t>Text</a:t>
            </a:r>
            <a:r>
              <a:rPr lang="vi-VN" dirty="0"/>
              <a:t> </a:t>
            </a:r>
            <a:r>
              <a:rPr lang="vi-VN" dirty="0" err="1"/>
              <a:t>Recognition</a:t>
            </a:r>
            <a:endParaRPr spc="-85" dirty="0"/>
          </a:p>
        </p:txBody>
      </p:sp>
      <p:sp>
        <p:nvSpPr>
          <p:cNvPr id="10" name="object 10"/>
          <p:cNvSpPr txBox="1"/>
          <p:nvPr/>
        </p:nvSpPr>
        <p:spPr>
          <a:xfrm>
            <a:off x="11100816" y="6492507"/>
            <a:ext cx="43448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40</a:t>
            </a:fld>
            <a:endParaRPr sz="1800">
              <a:latin typeface="Segoe UI"/>
              <a:cs typeface="Segoe UI"/>
            </a:endParaRPr>
          </a:p>
        </p:txBody>
      </p:sp>
    </p:spTree>
    <p:extLst>
      <p:ext uri="{BB962C8B-B14F-4D97-AF65-F5344CB8AC3E}">
        <p14:creationId xmlns:p14="http://schemas.microsoft.com/office/powerpoint/2010/main" val="1326538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9" name="object 9"/>
          <p:cNvSpPr txBox="1"/>
          <p:nvPr/>
        </p:nvSpPr>
        <p:spPr>
          <a:xfrm>
            <a:off x="740663" y="1451445"/>
            <a:ext cx="10666476" cy="1251625"/>
          </a:xfrm>
          <a:prstGeom prst="rect">
            <a:avLst/>
          </a:prstGeom>
        </p:spPr>
        <p:txBody>
          <a:bodyPr vert="horz" wrap="square" lIns="0" tIns="12700" rIns="0" bIns="0" rtlCol="0" anchor="t">
            <a:spAutoFit/>
          </a:bodyPr>
          <a:lstStyle/>
          <a:p>
            <a:pPr marL="81280">
              <a:spcBef>
                <a:spcPts val="100"/>
              </a:spcBef>
            </a:pPr>
            <a:endParaRPr lang="vi-VN" sz="2400">
              <a:solidFill>
                <a:srgbClr val="006FC0"/>
              </a:solidFill>
              <a:latin typeface="Times New Roman"/>
              <a:ea typeface="Calibri"/>
              <a:cs typeface="Segoe UI"/>
            </a:endParaRPr>
          </a:p>
          <a:p>
            <a:pPr marL="424180" indent="-342900">
              <a:spcBef>
                <a:spcPts val="100"/>
              </a:spcBef>
              <a:buFont typeface="Arial"/>
              <a:buChar char="•"/>
            </a:pPr>
            <a:r>
              <a:rPr lang="vi-VN" err="1">
                <a:latin typeface="Segoe UI"/>
                <a:ea typeface="Calibri"/>
                <a:cs typeface="Segoe UI"/>
              </a:rPr>
              <a:t>Paper</a:t>
            </a:r>
            <a:r>
              <a:rPr lang="vi-VN">
                <a:latin typeface="Segoe UI"/>
                <a:ea typeface="Calibri"/>
                <a:cs typeface="Segoe UI"/>
              </a:rPr>
              <a:t>: </a:t>
            </a:r>
            <a:r>
              <a:rPr lang="en-US" b="1">
                <a:latin typeface="Segoe UI"/>
                <a:ea typeface="Calibri"/>
                <a:cs typeface="Segoe UI"/>
              </a:rPr>
              <a:t>Scene Text Recognition with Permuted Autoregressive Sequence Models</a:t>
            </a:r>
            <a:endParaRPr lang="vi-VN" b="1">
              <a:latin typeface="Segoe UI"/>
              <a:ea typeface="Calibri"/>
              <a:cs typeface="Segoe UI"/>
            </a:endParaRPr>
          </a:p>
          <a:p>
            <a:pPr marL="424180" indent="-342900">
              <a:spcBef>
                <a:spcPts val="100"/>
              </a:spcBef>
              <a:buFont typeface="Arial"/>
              <a:buChar char="•"/>
            </a:pPr>
            <a:r>
              <a:rPr lang="vi-VN">
                <a:latin typeface="Segoe UI"/>
                <a:ea typeface="Calibri"/>
                <a:cs typeface="Segoe UI"/>
              </a:rPr>
              <a:t>Các tác giả: </a:t>
            </a:r>
            <a:r>
              <a:rPr lang="vi-VN" err="1">
                <a:latin typeface="Segoe UI"/>
                <a:ea typeface="Calibri"/>
                <a:cs typeface="Segoe UI"/>
              </a:rPr>
              <a:t>Darwin</a:t>
            </a:r>
            <a:r>
              <a:rPr lang="vi-VN">
                <a:latin typeface="Segoe UI"/>
                <a:ea typeface="Calibri"/>
                <a:cs typeface="Segoe UI"/>
              </a:rPr>
              <a:t> </a:t>
            </a:r>
            <a:r>
              <a:rPr lang="vi-VN" err="1">
                <a:latin typeface="Segoe UI"/>
                <a:ea typeface="Calibri"/>
                <a:cs typeface="Segoe UI"/>
              </a:rPr>
              <a:t>Bautista</a:t>
            </a:r>
            <a:r>
              <a:rPr lang="vi-VN">
                <a:latin typeface="Segoe UI"/>
                <a:ea typeface="Calibri"/>
                <a:cs typeface="Segoe UI"/>
              </a:rPr>
              <a:t>, </a:t>
            </a:r>
            <a:r>
              <a:rPr lang="vi-VN" err="1">
                <a:latin typeface="Segoe UI"/>
                <a:ea typeface="Calibri"/>
                <a:cs typeface="Segoe UI"/>
              </a:rPr>
              <a:t>Rowel</a:t>
            </a:r>
            <a:r>
              <a:rPr lang="vi-VN">
                <a:latin typeface="Segoe UI"/>
                <a:ea typeface="Calibri"/>
                <a:cs typeface="Segoe UI"/>
              </a:rPr>
              <a:t> </a:t>
            </a:r>
            <a:r>
              <a:rPr lang="vi-VN" err="1">
                <a:latin typeface="Segoe UI"/>
                <a:ea typeface="Calibri"/>
                <a:cs typeface="Segoe UI"/>
              </a:rPr>
              <a:t>Atienza</a:t>
            </a:r>
            <a:endParaRPr lang="vi-VN">
              <a:latin typeface="Segoe UI"/>
              <a:ea typeface="Calibri"/>
              <a:cs typeface="Segoe UI"/>
            </a:endParaRPr>
          </a:p>
          <a:p>
            <a:pPr marL="424180" indent="-342900">
              <a:spcBef>
                <a:spcPts val="100"/>
              </a:spcBef>
              <a:buFont typeface="Arial"/>
              <a:buChar char="•"/>
            </a:pPr>
            <a:r>
              <a:rPr lang="vi-VN" b="0" i="0">
                <a:solidFill>
                  <a:srgbClr val="000000"/>
                </a:solidFill>
                <a:effectLst/>
                <a:latin typeface="Lucida Grande"/>
              </a:rPr>
              <a:t>Hội nghị: </a:t>
            </a:r>
            <a:r>
              <a:rPr lang="en-US" b="0" i="0">
                <a:solidFill>
                  <a:srgbClr val="000000"/>
                </a:solidFill>
                <a:effectLst/>
                <a:latin typeface="Lucida Grande"/>
              </a:rPr>
              <a:t>ECCV 2022</a:t>
            </a:r>
            <a:endParaRPr lang="vi-VN">
              <a:latin typeface="Segoe UI"/>
              <a:ea typeface="Calibri"/>
              <a:cs typeface="Segoe UI"/>
            </a:endParaRPr>
          </a:p>
        </p:txBody>
      </p:sp>
      <p:sp>
        <p:nvSpPr>
          <p:cNvPr id="13" name="object 13"/>
          <p:cNvSpPr txBox="1"/>
          <p:nvPr/>
        </p:nvSpPr>
        <p:spPr>
          <a:xfrm>
            <a:off x="11100816" y="6502276"/>
            <a:ext cx="484632"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41</a:t>
            </a:fld>
            <a:endParaRPr sz="1800">
              <a:latin typeface="Segoe UI"/>
              <a:cs typeface="Segoe UI"/>
            </a:endParaRPr>
          </a:p>
        </p:txBody>
      </p:sp>
      <p:sp>
        <p:nvSpPr>
          <p:cNvPr id="12" name="object 12"/>
          <p:cNvSpPr txBox="1">
            <a:spLocks noGrp="1"/>
          </p:cNvSpPr>
          <p:nvPr>
            <p:ph type="title"/>
          </p:nvPr>
        </p:nvSpPr>
        <p:spPr>
          <a:xfrm>
            <a:off x="1444244" y="1069289"/>
            <a:ext cx="3128991" cy="382156"/>
          </a:xfrm>
          <a:prstGeom prst="rect">
            <a:avLst/>
          </a:prstGeom>
        </p:spPr>
        <p:txBody>
          <a:bodyPr vert="horz" wrap="square" lIns="0" tIns="12700" rIns="0" bIns="0" rtlCol="0" anchor="t">
            <a:spAutoFit/>
          </a:bodyPr>
          <a:lstStyle/>
          <a:p>
            <a:pPr marL="12700">
              <a:spcBef>
                <a:spcPts val="100"/>
              </a:spcBef>
            </a:pPr>
            <a:r>
              <a:rPr lang="en-US" sz="2400" spc="-5" err="1"/>
              <a:t>PARSeq</a:t>
            </a:r>
            <a:endParaRPr lang="en-US" sz="2400" spc="-5"/>
          </a:p>
        </p:txBody>
      </p:sp>
      <p:pic>
        <p:nvPicPr>
          <p:cNvPr id="10" name="Picture 9" descr="A diagram of a computer algorithm&#10;&#10;Description automatically generated">
            <a:extLst>
              <a:ext uri="{FF2B5EF4-FFF2-40B4-BE49-F238E27FC236}">
                <a16:creationId xmlns:a16="http://schemas.microsoft.com/office/drawing/2014/main" id="{F5E45EB9-4AEA-D9C2-63A3-D4DD295B9EC3}"/>
              </a:ext>
            </a:extLst>
          </p:cNvPr>
          <p:cNvPicPr>
            <a:picLocks noChangeAspect="1"/>
          </p:cNvPicPr>
          <p:nvPr/>
        </p:nvPicPr>
        <p:blipFill>
          <a:blip r:embed="rId4"/>
          <a:stretch>
            <a:fillRect/>
          </a:stretch>
        </p:blipFill>
        <p:spPr>
          <a:xfrm>
            <a:off x="865637" y="2844819"/>
            <a:ext cx="10610490" cy="3550040"/>
          </a:xfrm>
          <a:prstGeom prst="rect">
            <a:avLst/>
          </a:prstGeom>
        </p:spPr>
      </p:pic>
    </p:spTree>
    <p:extLst>
      <p:ext uri="{BB962C8B-B14F-4D97-AF65-F5344CB8AC3E}">
        <p14:creationId xmlns:p14="http://schemas.microsoft.com/office/powerpoint/2010/main" val="3452406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9" name="object 9"/>
          <p:cNvSpPr txBox="1"/>
          <p:nvPr/>
        </p:nvSpPr>
        <p:spPr>
          <a:xfrm>
            <a:off x="1443794" y="1397667"/>
            <a:ext cx="8915567" cy="3658950"/>
          </a:xfrm>
          <a:prstGeom prst="rect">
            <a:avLst/>
          </a:prstGeom>
        </p:spPr>
        <p:txBody>
          <a:bodyPr vert="horz" wrap="square" lIns="0" tIns="12700" rIns="0" bIns="0" rtlCol="0" anchor="t">
            <a:spAutoFit/>
          </a:bodyPr>
          <a:lstStyle/>
          <a:p>
            <a:pPr marL="81280">
              <a:spcBef>
                <a:spcPts val="100"/>
              </a:spcBef>
            </a:pPr>
            <a:endParaRPr lang="vi-VN" sz="2400">
              <a:solidFill>
                <a:srgbClr val="006FC0"/>
              </a:solidFill>
              <a:latin typeface="Times New Roman"/>
              <a:ea typeface="Calibri"/>
              <a:cs typeface="Segoe UI"/>
            </a:endParaRPr>
          </a:p>
          <a:p>
            <a:pPr marL="424180" indent="-342900">
              <a:spcBef>
                <a:spcPts val="100"/>
              </a:spcBef>
              <a:buFont typeface="Arial"/>
              <a:buChar char="•"/>
            </a:pPr>
            <a:r>
              <a:rPr lang="vi-VN">
                <a:latin typeface="Segoe UI"/>
                <a:ea typeface="Calibri"/>
                <a:cs typeface="Segoe UI"/>
              </a:rPr>
              <a:t>2 cách </a:t>
            </a:r>
            <a:r>
              <a:rPr lang="vi-VN" err="1">
                <a:latin typeface="Segoe UI"/>
                <a:ea typeface="Calibri"/>
                <a:cs typeface="Segoe UI"/>
              </a:rPr>
              <a:t>decoding</a:t>
            </a:r>
            <a:r>
              <a:rPr lang="vi-VN">
                <a:latin typeface="Segoe UI"/>
                <a:ea typeface="Calibri"/>
                <a:cs typeface="Segoe UI"/>
              </a:rPr>
              <a:t>:</a:t>
            </a:r>
          </a:p>
          <a:p>
            <a:pPr marL="881380" lvl="1" indent="-342900">
              <a:spcBef>
                <a:spcPts val="100"/>
              </a:spcBef>
              <a:buFont typeface="Courier New"/>
              <a:buChar char="o"/>
            </a:pPr>
            <a:r>
              <a:rPr lang="vi-VN" err="1">
                <a:latin typeface="Segoe UI"/>
                <a:ea typeface="Calibri"/>
                <a:cs typeface="Segoe UI"/>
              </a:rPr>
              <a:t>Autoregressive</a:t>
            </a:r>
            <a:r>
              <a:rPr lang="vi-VN">
                <a:latin typeface="Segoe UI"/>
                <a:ea typeface="Calibri"/>
                <a:cs typeface="Segoe UI"/>
              </a:rPr>
              <a:t> (AR): Dự đoán ký tự dựa trên các ký tự đã được dự đoán trước đó và đặc trưng trích xuất từ ảnh đầu vào</a:t>
            </a:r>
          </a:p>
          <a:p>
            <a:pPr marL="881380" lvl="1" indent="-342900">
              <a:spcBef>
                <a:spcPts val="100"/>
              </a:spcBef>
              <a:buFont typeface="Courier New"/>
              <a:buChar char="o"/>
            </a:pPr>
            <a:r>
              <a:rPr lang="vi-VN">
                <a:latin typeface="Segoe UI"/>
                <a:ea typeface="Calibri"/>
                <a:cs typeface="Segoe UI"/>
              </a:rPr>
              <a:t>Non-</a:t>
            </a:r>
            <a:r>
              <a:rPr lang="vi-VN" err="1">
                <a:latin typeface="Segoe UI"/>
                <a:ea typeface="Calibri"/>
                <a:cs typeface="Segoe UI"/>
              </a:rPr>
              <a:t>autoregressive</a:t>
            </a:r>
            <a:r>
              <a:rPr lang="vi-VN">
                <a:latin typeface="Segoe UI"/>
                <a:ea typeface="Calibri"/>
                <a:cs typeface="Segoe UI"/>
              </a:rPr>
              <a:t> (NAR): Dự </a:t>
            </a:r>
            <a:r>
              <a:rPr lang="vi-VN" err="1">
                <a:latin typeface="Segoe UI"/>
                <a:ea typeface="Calibri"/>
                <a:cs typeface="Segoe UI"/>
              </a:rPr>
              <a:t>doán</a:t>
            </a:r>
            <a:r>
              <a:rPr lang="vi-VN">
                <a:latin typeface="Segoe UI"/>
                <a:ea typeface="Calibri"/>
                <a:cs typeface="Segoe UI"/>
              </a:rPr>
              <a:t> tất cả các ký tự trong chuỗi cùng một lúc dựa trên ảnh và </a:t>
            </a:r>
            <a:r>
              <a:rPr lang="vi-VN" err="1">
                <a:latin typeface="Segoe UI"/>
                <a:ea typeface="Calibri"/>
                <a:cs typeface="Segoe UI"/>
              </a:rPr>
              <a:t>token</a:t>
            </a:r>
            <a:r>
              <a:rPr lang="vi-VN">
                <a:latin typeface="Segoe UI"/>
                <a:ea typeface="Calibri"/>
                <a:cs typeface="Segoe UI"/>
              </a:rPr>
              <a:t> đặc biệt (Ví dụ: [B])</a:t>
            </a:r>
          </a:p>
          <a:p>
            <a:pPr marL="424180" indent="-342900">
              <a:spcBef>
                <a:spcPts val="100"/>
              </a:spcBef>
              <a:buFont typeface="Arial"/>
              <a:buChar char="•"/>
            </a:pPr>
            <a:r>
              <a:rPr lang="vi-VN" err="1">
                <a:latin typeface="Segoe UI"/>
                <a:ea typeface="Calibri"/>
                <a:cs typeface="Segoe UI"/>
              </a:rPr>
              <a:t>Iterative</a:t>
            </a:r>
            <a:r>
              <a:rPr lang="vi-VN">
                <a:latin typeface="Segoe UI"/>
                <a:ea typeface="Calibri"/>
                <a:cs typeface="Segoe UI"/>
              </a:rPr>
              <a:t> </a:t>
            </a:r>
            <a:r>
              <a:rPr lang="vi-VN" err="1">
                <a:latin typeface="Segoe UI"/>
                <a:ea typeface="Calibri"/>
                <a:cs typeface="Segoe UI"/>
              </a:rPr>
              <a:t>refinement</a:t>
            </a:r>
            <a:r>
              <a:rPr lang="vi-VN">
                <a:latin typeface="Segoe UI"/>
                <a:ea typeface="Calibri"/>
                <a:cs typeface="Segoe UI"/>
              </a:rPr>
              <a:t>: Dự đoán 1 ký tự dựa trên tất cả các ký tự khác vị trí với nó trong chuỗi =&gt; Hoạt động như việc sửa lỗi chuỗi đã dự đoán.</a:t>
            </a:r>
          </a:p>
          <a:p>
            <a:pPr marL="424180" indent="-342900">
              <a:spcBef>
                <a:spcPts val="100"/>
              </a:spcBef>
              <a:buFont typeface="Arial"/>
              <a:buChar char="•"/>
            </a:pPr>
            <a:r>
              <a:rPr lang="vi-VN" err="1">
                <a:solidFill>
                  <a:srgbClr val="000000"/>
                </a:solidFill>
                <a:latin typeface="Segoe UI"/>
                <a:ea typeface="Calibri"/>
                <a:cs typeface="Segoe UI"/>
              </a:rPr>
              <a:t>PARSeq</a:t>
            </a:r>
            <a:r>
              <a:rPr lang="vi-VN">
                <a:solidFill>
                  <a:srgbClr val="000000"/>
                </a:solidFill>
                <a:latin typeface="Segoe UI"/>
                <a:ea typeface="Calibri"/>
                <a:cs typeface="Segoe UI"/>
              </a:rPr>
              <a:t>: </a:t>
            </a:r>
            <a:r>
              <a:rPr lang="vi-VN" err="1">
                <a:solidFill>
                  <a:srgbClr val="000000"/>
                </a:solidFill>
                <a:latin typeface="Segoe UI"/>
                <a:ea typeface="Calibri"/>
                <a:cs typeface="Segoe UI"/>
              </a:rPr>
              <a:t>Permuted</a:t>
            </a:r>
            <a:r>
              <a:rPr lang="vi-VN">
                <a:solidFill>
                  <a:srgbClr val="000000"/>
                </a:solidFill>
                <a:latin typeface="Segoe UI"/>
                <a:ea typeface="Calibri"/>
                <a:cs typeface="Segoe UI"/>
              </a:rPr>
              <a:t> </a:t>
            </a:r>
            <a:r>
              <a:rPr lang="vi-VN" err="1">
                <a:solidFill>
                  <a:srgbClr val="000000"/>
                </a:solidFill>
                <a:latin typeface="Segoe UI"/>
                <a:ea typeface="Calibri"/>
                <a:cs typeface="Segoe UI"/>
              </a:rPr>
              <a:t>autoregressive</a:t>
            </a:r>
            <a:r>
              <a:rPr lang="vi-VN">
                <a:solidFill>
                  <a:srgbClr val="000000"/>
                </a:solidFill>
                <a:latin typeface="Segoe UI"/>
                <a:ea typeface="Calibri"/>
                <a:cs typeface="Segoe UI"/>
              </a:rPr>
              <a:t> </a:t>
            </a:r>
            <a:r>
              <a:rPr lang="vi-VN" err="1">
                <a:solidFill>
                  <a:srgbClr val="000000"/>
                </a:solidFill>
                <a:latin typeface="Segoe UI"/>
                <a:ea typeface="Calibri"/>
                <a:cs typeface="Segoe UI"/>
              </a:rPr>
              <a:t>sequence</a:t>
            </a:r>
            <a:r>
              <a:rPr lang="vi-VN">
                <a:solidFill>
                  <a:srgbClr val="000000"/>
                </a:solidFill>
                <a:latin typeface="Segoe UI"/>
                <a:ea typeface="Calibri"/>
                <a:cs typeface="Segoe UI"/>
              </a:rPr>
              <a:t> </a:t>
            </a:r>
            <a:r>
              <a:rPr lang="vi-VN" err="1">
                <a:solidFill>
                  <a:srgbClr val="000000"/>
                </a:solidFill>
                <a:latin typeface="Segoe UI"/>
                <a:ea typeface="Calibri"/>
                <a:cs typeface="Segoe UI"/>
              </a:rPr>
              <a:t>model</a:t>
            </a:r>
            <a:r>
              <a:rPr lang="vi-VN">
                <a:solidFill>
                  <a:srgbClr val="000000"/>
                </a:solidFill>
                <a:latin typeface="Segoe UI"/>
                <a:ea typeface="Calibri"/>
                <a:cs typeface="Segoe UI"/>
              </a:rPr>
              <a:t> </a:t>
            </a:r>
            <a:endParaRPr lang="vi-VN">
              <a:solidFill>
                <a:srgbClr val="000000"/>
              </a:solidFill>
              <a:latin typeface="Arial"/>
              <a:ea typeface="Calibri"/>
              <a:cs typeface="Arial" panose="020B0604020202020204" pitchFamily="34" charset="0"/>
            </a:endParaRPr>
          </a:p>
          <a:p>
            <a:pPr marL="881380" lvl="1" indent="-342900">
              <a:spcBef>
                <a:spcPts val="100"/>
              </a:spcBef>
              <a:buFont typeface="Courier New"/>
              <a:buChar char="o"/>
            </a:pPr>
            <a:r>
              <a:rPr lang="vi-VN">
                <a:solidFill>
                  <a:srgbClr val="000000"/>
                </a:solidFill>
                <a:latin typeface="Segoe UI"/>
                <a:ea typeface="Calibri"/>
                <a:cs typeface="Segoe UI"/>
              </a:rPr>
              <a:t> </a:t>
            </a:r>
            <a:r>
              <a:rPr lang="vi-VN" err="1">
                <a:solidFill>
                  <a:srgbClr val="000000"/>
                </a:solidFill>
                <a:latin typeface="Segoe UI"/>
                <a:ea typeface="Calibri"/>
                <a:cs typeface="Segoe UI"/>
              </a:rPr>
              <a:t>Model</a:t>
            </a:r>
            <a:r>
              <a:rPr lang="vi-VN">
                <a:solidFill>
                  <a:srgbClr val="000000"/>
                </a:solidFill>
                <a:latin typeface="Segoe UI"/>
                <a:ea typeface="Calibri"/>
                <a:cs typeface="Segoe UI"/>
              </a:rPr>
              <a:t> sẽ học nhiều hoán vị của chuỗi </a:t>
            </a:r>
            <a:r>
              <a:rPr lang="vi-VN" err="1">
                <a:solidFill>
                  <a:srgbClr val="000000"/>
                </a:solidFill>
                <a:latin typeface="Segoe UI"/>
                <a:ea typeface="Calibri"/>
                <a:cs typeface="Segoe UI"/>
              </a:rPr>
              <a:t>label</a:t>
            </a:r>
            <a:r>
              <a:rPr lang="vi-VN">
                <a:solidFill>
                  <a:srgbClr val="000000"/>
                </a:solidFill>
                <a:latin typeface="Segoe UI"/>
                <a:ea typeface="Calibri"/>
                <a:cs typeface="Segoe UI"/>
              </a:rPr>
              <a:t> thay vì chỉ là L2R hay R2L) </a:t>
            </a:r>
            <a:endParaRPr lang="vi-VN">
              <a:latin typeface="Arial"/>
              <a:cs typeface="Arial" panose="020B0604020202020204" pitchFamily="34" charset="0"/>
            </a:endParaRPr>
          </a:p>
          <a:p>
            <a:pPr marL="881380" lvl="1" indent="-342900">
              <a:spcBef>
                <a:spcPts val="100"/>
              </a:spcBef>
              <a:buFont typeface="Courier New"/>
              <a:buChar char="o"/>
            </a:pPr>
            <a:r>
              <a:rPr lang="vi-VN">
                <a:solidFill>
                  <a:srgbClr val="000000"/>
                </a:solidFill>
                <a:latin typeface="Segoe UI"/>
                <a:ea typeface="Calibri"/>
                <a:cs typeface="Segoe UI"/>
              </a:rPr>
              <a:t>Giúp </a:t>
            </a:r>
            <a:r>
              <a:rPr lang="vi-VN" err="1">
                <a:solidFill>
                  <a:srgbClr val="000000"/>
                </a:solidFill>
                <a:latin typeface="Segoe UI"/>
                <a:ea typeface="Calibri"/>
                <a:cs typeface="Segoe UI"/>
              </a:rPr>
              <a:t>model</a:t>
            </a:r>
            <a:r>
              <a:rPr lang="vi-VN">
                <a:solidFill>
                  <a:srgbClr val="000000"/>
                </a:solidFill>
                <a:latin typeface="Segoe UI"/>
                <a:ea typeface="Calibri"/>
                <a:cs typeface="Segoe UI"/>
              </a:rPr>
              <a:t> học được cả AR, NAR, IR</a:t>
            </a:r>
          </a:p>
          <a:p>
            <a:pPr marL="469900" marR="5080" lvl="1">
              <a:lnSpc>
                <a:spcPct val="150100"/>
              </a:lnSpc>
              <a:spcBef>
                <a:spcPts val="370"/>
              </a:spcBef>
            </a:pPr>
            <a:endParaRPr lang="vi-VN">
              <a:solidFill>
                <a:srgbClr val="000000"/>
              </a:solidFill>
              <a:latin typeface="Times New Roman" panose="02020603050405020304" pitchFamily="18" charset="0"/>
              <a:ea typeface="Calibri"/>
              <a:cs typeface="Times New Roman" panose="02020603050405020304" pitchFamily="18" charset="0"/>
            </a:endParaRPr>
          </a:p>
        </p:txBody>
      </p:sp>
      <p:sp>
        <p:nvSpPr>
          <p:cNvPr id="13" name="object 13"/>
          <p:cNvSpPr txBox="1"/>
          <p:nvPr/>
        </p:nvSpPr>
        <p:spPr>
          <a:xfrm>
            <a:off x="11100816" y="6502276"/>
            <a:ext cx="484632"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42</a:t>
            </a:fld>
            <a:endParaRPr sz="1800">
              <a:latin typeface="Segoe UI"/>
              <a:cs typeface="Segoe UI"/>
            </a:endParaRPr>
          </a:p>
        </p:txBody>
      </p:sp>
      <p:sp>
        <p:nvSpPr>
          <p:cNvPr id="12" name="object 12"/>
          <p:cNvSpPr txBox="1">
            <a:spLocks noGrp="1"/>
          </p:cNvSpPr>
          <p:nvPr>
            <p:ph type="title"/>
          </p:nvPr>
        </p:nvSpPr>
        <p:spPr>
          <a:xfrm>
            <a:off x="1444244" y="1069289"/>
            <a:ext cx="3128991"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Ý </a:t>
            </a:r>
            <a:r>
              <a:rPr lang="en-US" sz="2400" spc="-5" err="1"/>
              <a:t>tưởng</a:t>
            </a:r>
          </a:p>
        </p:txBody>
      </p:sp>
    </p:spTree>
    <p:extLst>
      <p:ext uri="{BB962C8B-B14F-4D97-AF65-F5344CB8AC3E}">
        <p14:creationId xmlns:p14="http://schemas.microsoft.com/office/powerpoint/2010/main" val="2566191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13" name="object 13"/>
          <p:cNvSpPr txBox="1"/>
          <p:nvPr/>
        </p:nvSpPr>
        <p:spPr>
          <a:xfrm>
            <a:off x="11100816" y="6502276"/>
            <a:ext cx="512064"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43</a:t>
            </a:fld>
            <a:endParaRPr sz="1800">
              <a:latin typeface="Segoe UI"/>
              <a:cs typeface="Segoe UI"/>
            </a:endParaRPr>
          </a:p>
        </p:txBody>
      </p:sp>
      <p:sp>
        <p:nvSpPr>
          <p:cNvPr id="12" name="object 12"/>
          <p:cNvSpPr txBox="1">
            <a:spLocks noGrp="1"/>
          </p:cNvSpPr>
          <p:nvPr>
            <p:ph type="title"/>
          </p:nvPr>
        </p:nvSpPr>
        <p:spPr>
          <a:xfrm>
            <a:off x="1444244" y="1069289"/>
            <a:ext cx="2477827"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Ý </a:t>
            </a:r>
            <a:r>
              <a:rPr lang="en-US" sz="2400" spc="-5" err="1"/>
              <a:t>tưởng</a:t>
            </a:r>
          </a:p>
        </p:txBody>
      </p:sp>
      <p:pic>
        <p:nvPicPr>
          <p:cNvPr id="11" name="Picture 10">
            <a:extLst>
              <a:ext uri="{FF2B5EF4-FFF2-40B4-BE49-F238E27FC236}">
                <a16:creationId xmlns:a16="http://schemas.microsoft.com/office/drawing/2014/main" id="{30B86B81-30EC-6B1A-D6F5-2A457DAA4BD4}"/>
              </a:ext>
            </a:extLst>
          </p:cNvPr>
          <p:cNvPicPr>
            <a:picLocks noChangeAspect="1"/>
          </p:cNvPicPr>
          <p:nvPr/>
        </p:nvPicPr>
        <p:blipFill>
          <a:blip r:embed="rId3"/>
          <a:stretch>
            <a:fillRect/>
          </a:stretch>
        </p:blipFill>
        <p:spPr>
          <a:xfrm>
            <a:off x="1475966" y="1450904"/>
            <a:ext cx="9241712" cy="4207194"/>
          </a:xfrm>
          <a:prstGeom prst="rect">
            <a:avLst/>
          </a:prstGeom>
        </p:spPr>
      </p:pic>
    </p:spTree>
    <p:extLst>
      <p:ext uri="{BB962C8B-B14F-4D97-AF65-F5344CB8AC3E}">
        <p14:creationId xmlns:p14="http://schemas.microsoft.com/office/powerpoint/2010/main" val="1542127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306323"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44</a:t>
            </a:fld>
            <a:endParaRPr sz="1800">
              <a:latin typeface="Segoe UI"/>
              <a:cs typeface="Segoe UI"/>
            </a:endParaRPr>
          </a:p>
        </p:txBody>
      </p:sp>
      <p:sp>
        <p:nvSpPr>
          <p:cNvPr id="12" name="object 12"/>
          <p:cNvSpPr txBox="1">
            <a:spLocks noGrp="1"/>
          </p:cNvSpPr>
          <p:nvPr>
            <p:ph type="title"/>
          </p:nvPr>
        </p:nvSpPr>
        <p:spPr>
          <a:xfrm>
            <a:off x="1444244" y="1069289"/>
            <a:ext cx="4652990"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a:t>
            </a:r>
            <a:r>
              <a:rPr lang="en-US" sz="2400" spc="-5" err="1"/>
              <a:t>Kiến</a:t>
            </a:r>
            <a:r>
              <a:rPr lang="en-US" sz="2400" spc="-5"/>
              <a:t> </a:t>
            </a:r>
            <a:r>
              <a:rPr lang="en-US" sz="2400" spc="-5" err="1"/>
              <a:t>trúc</a:t>
            </a:r>
            <a:r>
              <a:rPr lang="en-US" sz="2400" spc="-5"/>
              <a:t> </a:t>
            </a:r>
            <a:r>
              <a:rPr lang="en-US" sz="2400" spc="-5" err="1"/>
              <a:t>mô</a:t>
            </a:r>
            <a:r>
              <a:rPr lang="en-US" sz="2400" spc="-5"/>
              <a:t> </a:t>
            </a:r>
            <a:r>
              <a:rPr lang="en-US" sz="2400" spc="-5" err="1"/>
              <a:t>hình</a:t>
            </a:r>
          </a:p>
        </p:txBody>
      </p:sp>
      <p:pic>
        <p:nvPicPr>
          <p:cNvPr id="9" name="Picture 8" descr="A diagram of a computer algorithm&#10;&#10;Description automatically generated">
            <a:extLst>
              <a:ext uri="{FF2B5EF4-FFF2-40B4-BE49-F238E27FC236}">
                <a16:creationId xmlns:a16="http://schemas.microsoft.com/office/drawing/2014/main" id="{6363A080-E5F6-0FC3-6321-53C4D8F8445C}"/>
              </a:ext>
            </a:extLst>
          </p:cNvPr>
          <p:cNvPicPr>
            <a:picLocks noChangeAspect="1"/>
          </p:cNvPicPr>
          <p:nvPr/>
        </p:nvPicPr>
        <p:blipFill>
          <a:blip r:embed="rId4"/>
          <a:stretch>
            <a:fillRect/>
          </a:stretch>
        </p:blipFill>
        <p:spPr>
          <a:xfrm>
            <a:off x="197089" y="1940842"/>
            <a:ext cx="11789433" cy="3938228"/>
          </a:xfrm>
          <a:prstGeom prst="rect">
            <a:avLst/>
          </a:prstGeom>
        </p:spPr>
      </p:pic>
      <p:sp>
        <p:nvSpPr>
          <p:cNvPr id="11" name="TextBox 10">
            <a:extLst>
              <a:ext uri="{FF2B5EF4-FFF2-40B4-BE49-F238E27FC236}">
                <a16:creationId xmlns:a16="http://schemas.microsoft.com/office/drawing/2014/main" id="{115D8D7A-8061-92F0-AA85-8B874E182D0D}"/>
              </a:ext>
            </a:extLst>
          </p:cNvPr>
          <p:cNvSpPr txBox="1"/>
          <p:nvPr/>
        </p:nvSpPr>
        <p:spPr>
          <a:xfrm>
            <a:off x="4250416" y="5885327"/>
            <a:ext cx="3518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Architecture and training overview</a:t>
            </a:r>
          </a:p>
        </p:txBody>
      </p:sp>
    </p:spTree>
    <p:extLst>
      <p:ext uri="{BB962C8B-B14F-4D97-AF65-F5344CB8AC3E}">
        <p14:creationId xmlns:p14="http://schemas.microsoft.com/office/powerpoint/2010/main" val="42385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306323"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45</a:t>
            </a:fld>
            <a:endParaRPr sz="1800">
              <a:latin typeface="Segoe UI"/>
              <a:cs typeface="Segoe UI"/>
            </a:endParaRPr>
          </a:p>
        </p:txBody>
      </p:sp>
      <p:sp>
        <p:nvSpPr>
          <p:cNvPr id="12" name="object 12"/>
          <p:cNvSpPr txBox="1">
            <a:spLocks noGrp="1"/>
          </p:cNvSpPr>
          <p:nvPr>
            <p:ph type="title"/>
          </p:nvPr>
        </p:nvSpPr>
        <p:spPr>
          <a:xfrm>
            <a:off x="1444244" y="1069289"/>
            <a:ext cx="4652990"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a:t>
            </a:r>
            <a:r>
              <a:rPr lang="en-US" sz="2400" spc="-5" err="1"/>
              <a:t>Kiến</a:t>
            </a:r>
            <a:r>
              <a:rPr lang="en-US" sz="2400" spc="-5"/>
              <a:t> </a:t>
            </a:r>
            <a:r>
              <a:rPr lang="en-US" sz="2400" spc="-5" err="1"/>
              <a:t>trúc</a:t>
            </a:r>
            <a:r>
              <a:rPr lang="en-US" sz="2400" spc="-5"/>
              <a:t> </a:t>
            </a:r>
            <a:r>
              <a:rPr lang="en-US" sz="2400" spc="-5" err="1"/>
              <a:t>mô</a:t>
            </a:r>
            <a:r>
              <a:rPr lang="en-US" sz="2400" spc="-5"/>
              <a:t> </a:t>
            </a:r>
            <a:r>
              <a:rPr lang="en-US" sz="2400" spc="-5" err="1"/>
              <a:t>hình</a:t>
            </a:r>
          </a:p>
        </p:txBody>
      </p:sp>
      <p:pic>
        <p:nvPicPr>
          <p:cNvPr id="9" name="Picture 8" descr="A diagram of a transformer&#10;&#10;Description automatically generated">
            <a:extLst>
              <a:ext uri="{FF2B5EF4-FFF2-40B4-BE49-F238E27FC236}">
                <a16:creationId xmlns:a16="http://schemas.microsoft.com/office/drawing/2014/main" id="{9E5D7B4E-2FDF-260D-7DE6-0C9BE12639A4}"/>
              </a:ext>
            </a:extLst>
          </p:cNvPr>
          <p:cNvPicPr>
            <a:picLocks noChangeAspect="1"/>
          </p:cNvPicPr>
          <p:nvPr/>
        </p:nvPicPr>
        <p:blipFill>
          <a:blip r:embed="rId4"/>
          <a:stretch>
            <a:fillRect/>
          </a:stretch>
        </p:blipFill>
        <p:spPr>
          <a:xfrm>
            <a:off x="4281055" y="1878425"/>
            <a:ext cx="7813963" cy="3918570"/>
          </a:xfrm>
          <a:prstGeom prst="rect">
            <a:avLst/>
          </a:prstGeom>
        </p:spPr>
      </p:pic>
      <p:pic>
        <p:nvPicPr>
          <p:cNvPr id="11" name="Picture 10" descr="A diagram of a computer program&#10;&#10;Description automatically generated">
            <a:extLst>
              <a:ext uri="{FF2B5EF4-FFF2-40B4-BE49-F238E27FC236}">
                <a16:creationId xmlns:a16="http://schemas.microsoft.com/office/drawing/2014/main" id="{DF2BA844-9B39-20A6-F48C-B3F162249BD3}"/>
              </a:ext>
            </a:extLst>
          </p:cNvPr>
          <p:cNvPicPr>
            <a:picLocks noChangeAspect="1"/>
          </p:cNvPicPr>
          <p:nvPr/>
        </p:nvPicPr>
        <p:blipFill>
          <a:blip r:embed="rId5"/>
          <a:stretch>
            <a:fillRect/>
          </a:stretch>
        </p:blipFill>
        <p:spPr>
          <a:xfrm>
            <a:off x="578427" y="2339254"/>
            <a:ext cx="3193472" cy="3066184"/>
          </a:xfrm>
          <a:prstGeom prst="rect">
            <a:avLst/>
          </a:prstGeom>
        </p:spPr>
      </p:pic>
      <p:cxnSp>
        <p:nvCxnSpPr>
          <p:cNvPr id="14" name="Straight Arrow Connector 13">
            <a:extLst>
              <a:ext uri="{FF2B5EF4-FFF2-40B4-BE49-F238E27FC236}">
                <a16:creationId xmlns:a16="http://schemas.microsoft.com/office/drawing/2014/main" id="{ACBBDA66-4781-CD5C-8C4E-22CFE59E6C50}"/>
              </a:ext>
            </a:extLst>
          </p:cNvPr>
          <p:cNvCxnSpPr/>
          <p:nvPr/>
        </p:nvCxnSpPr>
        <p:spPr>
          <a:xfrm>
            <a:off x="4087091" y="2237509"/>
            <a:ext cx="0" cy="364374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4B78FAD-BFFF-B1C3-3EED-F16DF66C397D}"/>
              </a:ext>
            </a:extLst>
          </p:cNvPr>
          <p:cNvSpPr txBox="1"/>
          <p:nvPr/>
        </p:nvSpPr>
        <p:spPr>
          <a:xfrm>
            <a:off x="1025236" y="5791200"/>
            <a:ext cx="29233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ViT</a:t>
            </a:r>
            <a:r>
              <a:rPr lang="en-US">
                <a:ea typeface="Calibri"/>
                <a:cs typeface="Calibri"/>
              </a:rPr>
              <a:t> Encoder </a:t>
            </a:r>
            <a:r>
              <a:rPr lang="en-US" err="1">
                <a:ea typeface="Calibri"/>
                <a:cs typeface="Calibri"/>
              </a:rPr>
              <a:t>trong</a:t>
            </a:r>
            <a:r>
              <a:rPr lang="en-US">
                <a:ea typeface="Calibri"/>
                <a:cs typeface="Calibri"/>
              </a:rPr>
              <a:t> </a:t>
            </a:r>
            <a:r>
              <a:rPr lang="en-US" err="1">
                <a:ea typeface="Calibri"/>
                <a:cs typeface="Calibri"/>
              </a:rPr>
              <a:t>PARSeq</a:t>
            </a:r>
          </a:p>
        </p:txBody>
      </p:sp>
      <p:sp>
        <p:nvSpPr>
          <p:cNvPr id="16" name="TextBox 15">
            <a:extLst>
              <a:ext uri="{FF2B5EF4-FFF2-40B4-BE49-F238E27FC236}">
                <a16:creationId xmlns:a16="http://schemas.microsoft.com/office/drawing/2014/main" id="{BB4B4A47-F406-9CA8-3E31-77FF6E42857D}"/>
              </a:ext>
            </a:extLst>
          </p:cNvPr>
          <p:cNvSpPr txBox="1"/>
          <p:nvPr/>
        </p:nvSpPr>
        <p:spPr>
          <a:xfrm>
            <a:off x="6414655" y="5791199"/>
            <a:ext cx="35329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Kiến</a:t>
            </a:r>
            <a:r>
              <a:rPr lang="en-US">
                <a:ea typeface="Calibri"/>
                <a:cs typeface="Calibri"/>
              </a:rPr>
              <a:t> </a:t>
            </a:r>
            <a:r>
              <a:rPr lang="en-US" err="1">
                <a:ea typeface="Calibri"/>
                <a:cs typeface="Calibri"/>
              </a:rPr>
              <a:t>trúc</a:t>
            </a:r>
            <a:r>
              <a:rPr lang="en-US">
                <a:ea typeface="Calibri"/>
                <a:cs typeface="Calibri"/>
              </a:rPr>
              <a:t> </a:t>
            </a:r>
            <a:r>
              <a:rPr lang="en-US" err="1">
                <a:ea typeface="Calibri"/>
                <a:cs typeface="Calibri"/>
              </a:rPr>
              <a:t>của</a:t>
            </a:r>
            <a:r>
              <a:rPr lang="en-US">
                <a:ea typeface="Calibri"/>
                <a:cs typeface="Calibri"/>
              </a:rPr>
              <a:t> </a:t>
            </a:r>
            <a:r>
              <a:rPr lang="en-US" err="1">
                <a:ea typeface="Calibri"/>
                <a:cs typeface="Calibri"/>
              </a:rPr>
              <a:t>ViT</a:t>
            </a:r>
            <a:r>
              <a:rPr lang="en-US">
                <a:ea typeface="Calibri"/>
                <a:cs typeface="Calibri"/>
              </a:rPr>
              <a:t> </a:t>
            </a:r>
            <a:r>
              <a:rPr lang="en-US" err="1">
                <a:ea typeface="Calibri"/>
                <a:cs typeface="Calibri"/>
              </a:rPr>
              <a:t>trong</a:t>
            </a:r>
            <a:r>
              <a:rPr lang="en-US">
                <a:ea typeface="Calibri"/>
                <a:cs typeface="Calibri"/>
              </a:rPr>
              <a:t> paper </a:t>
            </a:r>
            <a:r>
              <a:rPr lang="en-US" err="1">
                <a:ea typeface="Calibri"/>
                <a:cs typeface="Calibri"/>
              </a:rPr>
              <a:t>gốc</a:t>
            </a:r>
          </a:p>
        </p:txBody>
      </p:sp>
      <p:sp>
        <p:nvSpPr>
          <p:cNvPr id="17" name="TextBox 16">
            <a:extLst>
              <a:ext uri="{FF2B5EF4-FFF2-40B4-BE49-F238E27FC236}">
                <a16:creationId xmlns:a16="http://schemas.microsoft.com/office/drawing/2014/main" id="{8405211B-3D1D-11A4-8B54-F5F41C421F79}"/>
              </a:ext>
            </a:extLst>
          </p:cNvPr>
          <p:cNvSpPr txBox="1"/>
          <p:nvPr/>
        </p:nvSpPr>
        <p:spPr>
          <a:xfrm>
            <a:off x="787830" y="1575659"/>
            <a:ext cx="1588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ViT</a:t>
            </a:r>
            <a:r>
              <a:rPr lang="en-US">
                <a:ea typeface="Calibri"/>
                <a:cs typeface="Calibri"/>
              </a:rPr>
              <a:t> Encoder</a:t>
            </a:r>
            <a:endParaRPr lang="en-US"/>
          </a:p>
        </p:txBody>
      </p:sp>
    </p:spTree>
    <p:extLst>
      <p:ext uri="{BB962C8B-B14F-4D97-AF65-F5344CB8AC3E}">
        <p14:creationId xmlns:p14="http://schemas.microsoft.com/office/powerpoint/2010/main" val="2577030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49377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46</a:t>
            </a:fld>
            <a:endParaRPr sz="1800">
              <a:latin typeface="Segoe UI"/>
              <a:cs typeface="Segoe UI"/>
            </a:endParaRPr>
          </a:p>
        </p:txBody>
      </p:sp>
      <p:sp>
        <p:nvSpPr>
          <p:cNvPr id="12" name="object 12"/>
          <p:cNvSpPr txBox="1">
            <a:spLocks noGrp="1"/>
          </p:cNvSpPr>
          <p:nvPr>
            <p:ph type="title"/>
          </p:nvPr>
        </p:nvSpPr>
        <p:spPr>
          <a:xfrm>
            <a:off x="1444244" y="1069289"/>
            <a:ext cx="4652990"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a:t>
            </a:r>
            <a:r>
              <a:rPr lang="en-US" sz="2400" spc="-5" err="1"/>
              <a:t>Kiến</a:t>
            </a:r>
            <a:r>
              <a:rPr lang="en-US" sz="2400" spc="-5"/>
              <a:t> </a:t>
            </a:r>
            <a:r>
              <a:rPr lang="en-US" sz="2400" spc="-5" err="1"/>
              <a:t>trúc</a:t>
            </a:r>
            <a:r>
              <a:rPr lang="en-US" sz="2400" spc="-5"/>
              <a:t> </a:t>
            </a:r>
            <a:r>
              <a:rPr lang="en-US" sz="2400" spc="-5" err="1"/>
              <a:t>mô</a:t>
            </a:r>
            <a:r>
              <a:rPr lang="en-US" sz="2400" spc="-5"/>
              <a:t> </a:t>
            </a:r>
            <a:r>
              <a:rPr lang="en-US" sz="2400" spc="-5" err="1"/>
              <a:t>hình</a:t>
            </a:r>
          </a:p>
        </p:txBody>
      </p:sp>
      <p:sp>
        <p:nvSpPr>
          <p:cNvPr id="17" name="TextBox 16">
            <a:extLst>
              <a:ext uri="{FF2B5EF4-FFF2-40B4-BE49-F238E27FC236}">
                <a16:creationId xmlns:a16="http://schemas.microsoft.com/office/drawing/2014/main" id="{8405211B-3D1D-11A4-8B54-F5F41C421F79}"/>
              </a:ext>
            </a:extLst>
          </p:cNvPr>
          <p:cNvSpPr txBox="1"/>
          <p:nvPr/>
        </p:nvSpPr>
        <p:spPr>
          <a:xfrm>
            <a:off x="787830" y="1575659"/>
            <a:ext cx="2750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Visio-lingual decoder</a:t>
            </a:r>
          </a:p>
        </p:txBody>
      </p:sp>
      <p:pic>
        <p:nvPicPr>
          <p:cNvPr id="10" name="Picture 9" descr="A diagram of a multi-head attention&#10;&#10;Description automatically generated">
            <a:extLst>
              <a:ext uri="{FF2B5EF4-FFF2-40B4-BE49-F238E27FC236}">
                <a16:creationId xmlns:a16="http://schemas.microsoft.com/office/drawing/2014/main" id="{A9D0BB57-3D3A-BE13-A9A2-A2A7890A4168}"/>
              </a:ext>
            </a:extLst>
          </p:cNvPr>
          <p:cNvPicPr>
            <a:picLocks noChangeAspect="1"/>
          </p:cNvPicPr>
          <p:nvPr/>
        </p:nvPicPr>
        <p:blipFill>
          <a:blip r:embed="rId4"/>
          <a:stretch>
            <a:fillRect/>
          </a:stretch>
        </p:blipFill>
        <p:spPr>
          <a:xfrm>
            <a:off x="5909295" y="1843814"/>
            <a:ext cx="5591175" cy="3829050"/>
          </a:xfrm>
          <a:prstGeom prst="rect">
            <a:avLst/>
          </a:prstGeom>
        </p:spPr>
      </p:pic>
      <p:sp>
        <p:nvSpPr>
          <p:cNvPr id="18" name="TextBox 17">
            <a:extLst>
              <a:ext uri="{FF2B5EF4-FFF2-40B4-BE49-F238E27FC236}">
                <a16:creationId xmlns:a16="http://schemas.microsoft.com/office/drawing/2014/main" id="{3E685857-D71F-81DD-CA82-08CA27D39206}"/>
              </a:ext>
            </a:extLst>
          </p:cNvPr>
          <p:cNvSpPr txBox="1"/>
          <p:nvPr/>
        </p:nvSpPr>
        <p:spPr>
          <a:xfrm>
            <a:off x="8343253" y="5566473"/>
            <a:ext cx="2066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MHA Module 1</a:t>
            </a:r>
          </a:p>
        </p:txBody>
      </p:sp>
      <p:pic>
        <p:nvPicPr>
          <p:cNvPr id="19" name="Picture 18">
            <a:extLst>
              <a:ext uri="{FF2B5EF4-FFF2-40B4-BE49-F238E27FC236}">
                <a16:creationId xmlns:a16="http://schemas.microsoft.com/office/drawing/2014/main" id="{2A2B9B45-C6D7-AAD4-A2BC-C8FB42969BF4}"/>
              </a:ext>
            </a:extLst>
          </p:cNvPr>
          <p:cNvPicPr>
            <a:picLocks noChangeAspect="1"/>
          </p:cNvPicPr>
          <p:nvPr/>
        </p:nvPicPr>
        <p:blipFill>
          <a:blip r:embed="rId5"/>
          <a:stretch>
            <a:fillRect/>
          </a:stretch>
        </p:blipFill>
        <p:spPr>
          <a:xfrm>
            <a:off x="742546" y="2698400"/>
            <a:ext cx="4882127" cy="570047"/>
          </a:xfrm>
          <a:prstGeom prst="rect">
            <a:avLst/>
          </a:prstGeom>
        </p:spPr>
      </p:pic>
      <p:sp>
        <p:nvSpPr>
          <p:cNvPr id="20" name="TextBox 19">
            <a:extLst>
              <a:ext uri="{FF2B5EF4-FFF2-40B4-BE49-F238E27FC236}">
                <a16:creationId xmlns:a16="http://schemas.microsoft.com/office/drawing/2014/main" id="{93C5E46F-9756-324B-A6AA-9FE783A1B890}"/>
              </a:ext>
            </a:extLst>
          </p:cNvPr>
          <p:cNvSpPr txBox="1"/>
          <p:nvPr/>
        </p:nvSpPr>
        <p:spPr>
          <a:xfrm>
            <a:off x="1020305" y="3680847"/>
            <a:ext cx="36421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p: position query</a:t>
            </a:r>
          </a:p>
          <a:p>
            <a:pPr marL="285750" indent="-285750">
              <a:buFont typeface="Arial"/>
              <a:buChar char="•"/>
            </a:pPr>
            <a:r>
              <a:rPr lang="en-US">
                <a:ea typeface="Calibri"/>
                <a:cs typeface="Calibri"/>
              </a:rPr>
              <a:t>c: context embedding</a:t>
            </a:r>
          </a:p>
          <a:p>
            <a:pPr marL="285750" indent="-285750">
              <a:buFont typeface="Arial"/>
              <a:buChar char="•"/>
            </a:pPr>
            <a:r>
              <a:rPr lang="en-US">
                <a:ea typeface="Calibri"/>
                <a:cs typeface="Calibri"/>
              </a:rPr>
              <a:t>m: mask. </a:t>
            </a:r>
            <a:r>
              <a:rPr lang="en-US" err="1">
                <a:ea typeface="Calibri"/>
                <a:cs typeface="Calibri"/>
              </a:rPr>
              <a:t>Tuỳ</a:t>
            </a:r>
            <a:r>
              <a:rPr lang="en-US">
                <a:ea typeface="Calibri"/>
                <a:cs typeface="Calibri"/>
              </a:rPr>
              <a:t> </a:t>
            </a:r>
            <a:r>
              <a:rPr lang="en-US" err="1">
                <a:ea typeface="Calibri"/>
                <a:cs typeface="Calibri"/>
              </a:rPr>
              <a:t>theo</a:t>
            </a:r>
            <a:r>
              <a:rPr lang="en-US">
                <a:ea typeface="Calibri"/>
                <a:cs typeface="Calibri"/>
              </a:rPr>
              <a:t> AR, NAR, IR </a:t>
            </a:r>
            <a:r>
              <a:rPr lang="en-US" err="1">
                <a:ea typeface="Calibri"/>
                <a:cs typeface="Calibri"/>
              </a:rPr>
              <a:t>sẽ</a:t>
            </a:r>
            <a:r>
              <a:rPr lang="en-US">
                <a:ea typeface="Calibri"/>
                <a:cs typeface="Calibri"/>
              </a:rPr>
              <a:t> </a:t>
            </a:r>
            <a:r>
              <a:rPr lang="en-US" err="1">
                <a:ea typeface="Calibri"/>
                <a:cs typeface="Calibri"/>
              </a:rPr>
              <a:t>có</a:t>
            </a:r>
            <a:r>
              <a:rPr lang="en-US">
                <a:ea typeface="Calibri"/>
                <a:cs typeface="Calibri"/>
              </a:rPr>
              <a:t> </a:t>
            </a:r>
            <a:r>
              <a:rPr lang="en-US" err="1">
                <a:ea typeface="Calibri"/>
                <a:cs typeface="Calibri"/>
              </a:rPr>
              <a:t>dạng</a:t>
            </a:r>
            <a:r>
              <a:rPr lang="en-US">
                <a:ea typeface="Calibri"/>
                <a:cs typeface="Calibri"/>
              </a:rPr>
              <a:t> </a:t>
            </a:r>
            <a:r>
              <a:rPr lang="en-US" err="1">
                <a:ea typeface="Calibri"/>
                <a:cs typeface="Calibri"/>
              </a:rPr>
              <a:t>khác</a:t>
            </a:r>
            <a:r>
              <a:rPr lang="en-US">
                <a:ea typeface="Calibri"/>
                <a:cs typeface="Calibri"/>
              </a:rPr>
              <a:t> </a:t>
            </a:r>
            <a:r>
              <a:rPr lang="en-US" err="1">
                <a:ea typeface="Calibri"/>
                <a:cs typeface="Calibri"/>
              </a:rPr>
              <a:t>nhau</a:t>
            </a:r>
          </a:p>
        </p:txBody>
      </p:sp>
    </p:spTree>
    <p:extLst>
      <p:ext uri="{BB962C8B-B14F-4D97-AF65-F5344CB8AC3E}">
        <p14:creationId xmlns:p14="http://schemas.microsoft.com/office/powerpoint/2010/main" val="260293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484632"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47</a:t>
            </a:fld>
            <a:endParaRPr sz="1800">
              <a:latin typeface="Segoe UI"/>
              <a:cs typeface="Segoe UI"/>
            </a:endParaRPr>
          </a:p>
        </p:txBody>
      </p:sp>
      <p:sp>
        <p:nvSpPr>
          <p:cNvPr id="12" name="object 12"/>
          <p:cNvSpPr txBox="1">
            <a:spLocks noGrp="1"/>
          </p:cNvSpPr>
          <p:nvPr>
            <p:ph type="title"/>
          </p:nvPr>
        </p:nvSpPr>
        <p:spPr>
          <a:xfrm>
            <a:off x="1444244" y="1069289"/>
            <a:ext cx="4652990"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a:t>
            </a:r>
            <a:r>
              <a:rPr lang="en-US" sz="2400" spc="-5" err="1"/>
              <a:t>Kiến</a:t>
            </a:r>
            <a:r>
              <a:rPr lang="en-US" sz="2400" spc="-5"/>
              <a:t> </a:t>
            </a:r>
            <a:r>
              <a:rPr lang="en-US" sz="2400" spc="-5" err="1"/>
              <a:t>trúc</a:t>
            </a:r>
            <a:r>
              <a:rPr lang="en-US" sz="2400" spc="-5"/>
              <a:t> </a:t>
            </a:r>
            <a:r>
              <a:rPr lang="en-US" sz="2400" spc="-5" err="1"/>
              <a:t>mô</a:t>
            </a:r>
            <a:r>
              <a:rPr lang="en-US" sz="2400" spc="-5"/>
              <a:t> </a:t>
            </a:r>
            <a:r>
              <a:rPr lang="en-US" sz="2400" spc="-5" err="1"/>
              <a:t>hình</a:t>
            </a:r>
          </a:p>
        </p:txBody>
      </p:sp>
      <p:sp>
        <p:nvSpPr>
          <p:cNvPr id="17" name="TextBox 16">
            <a:extLst>
              <a:ext uri="{FF2B5EF4-FFF2-40B4-BE49-F238E27FC236}">
                <a16:creationId xmlns:a16="http://schemas.microsoft.com/office/drawing/2014/main" id="{8405211B-3D1D-11A4-8B54-F5F41C421F79}"/>
              </a:ext>
            </a:extLst>
          </p:cNvPr>
          <p:cNvSpPr txBox="1"/>
          <p:nvPr/>
        </p:nvSpPr>
        <p:spPr>
          <a:xfrm>
            <a:off x="787830" y="1575659"/>
            <a:ext cx="2750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Visio-lingual decoder</a:t>
            </a:r>
          </a:p>
        </p:txBody>
      </p:sp>
      <p:sp>
        <p:nvSpPr>
          <p:cNvPr id="18" name="TextBox 17">
            <a:extLst>
              <a:ext uri="{FF2B5EF4-FFF2-40B4-BE49-F238E27FC236}">
                <a16:creationId xmlns:a16="http://schemas.microsoft.com/office/drawing/2014/main" id="{3E685857-D71F-81DD-CA82-08CA27D39206}"/>
              </a:ext>
            </a:extLst>
          </p:cNvPr>
          <p:cNvSpPr txBox="1"/>
          <p:nvPr/>
        </p:nvSpPr>
        <p:spPr>
          <a:xfrm>
            <a:off x="1585895" y="5724624"/>
            <a:ext cx="38923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MHA Module 2, MLPMLP, Linear</a:t>
            </a:r>
          </a:p>
        </p:txBody>
      </p:sp>
      <p:sp>
        <p:nvSpPr>
          <p:cNvPr id="20" name="TextBox 19">
            <a:extLst>
              <a:ext uri="{FF2B5EF4-FFF2-40B4-BE49-F238E27FC236}">
                <a16:creationId xmlns:a16="http://schemas.microsoft.com/office/drawing/2014/main" id="{93C5E46F-9756-324B-A6AA-9FE783A1B890}"/>
              </a:ext>
            </a:extLst>
          </p:cNvPr>
          <p:cNvSpPr txBox="1"/>
          <p:nvPr/>
        </p:nvSpPr>
        <p:spPr>
          <a:xfrm>
            <a:off x="7662644" y="3752734"/>
            <a:ext cx="36421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z: output </a:t>
            </a:r>
            <a:r>
              <a:rPr lang="en-US" err="1">
                <a:ea typeface="Calibri"/>
                <a:cs typeface="Calibri"/>
              </a:rPr>
              <a:t>của</a:t>
            </a:r>
            <a:r>
              <a:rPr lang="en-US">
                <a:ea typeface="Calibri"/>
                <a:cs typeface="Calibri"/>
              </a:rPr>
              <a:t> </a:t>
            </a:r>
            <a:r>
              <a:rPr lang="en-US" err="1">
                <a:ea typeface="Calibri"/>
                <a:cs typeface="Calibri"/>
              </a:rPr>
              <a:t>ViT</a:t>
            </a:r>
            <a:r>
              <a:rPr lang="en-US">
                <a:ea typeface="Calibri"/>
                <a:cs typeface="Calibri"/>
              </a:rPr>
              <a:t> encoder</a:t>
            </a:r>
          </a:p>
        </p:txBody>
      </p:sp>
      <p:pic>
        <p:nvPicPr>
          <p:cNvPr id="9" name="Picture 8" descr="A diagram of a process flow&#10;&#10;Description automatically generated">
            <a:extLst>
              <a:ext uri="{FF2B5EF4-FFF2-40B4-BE49-F238E27FC236}">
                <a16:creationId xmlns:a16="http://schemas.microsoft.com/office/drawing/2014/main" id="{D3E8B710-907F-C326-06A1-767340B16BF3}"/>
              </a:ext>
            </a:extLst>
          </p:cNvPr>
          <p:cNvPicPr>
            <a:picLocks noChangeAspect="1"/>
          </p:cNvPicPr>
          <p:nvPr/>
        </p:nvPicPr>
        <p:blipFill>
          <a:blip r:embed="rId4"/>
          <a:stretch>
            <a:fillRect/>
          </a:stretch>
        </p:blipFill>
        <p:spPr>
          <a:xfrm>
            <a:off x="609976" y="1939146"/>
            <a:ext cx="6000750" cy="3619500"/>
          </a:xfrm>
          <a:prstGeom prst="rect">
            <a:avLst/>
          </a:prstGeom>
        </p:spPr>
      </p:pic>
      <p:pic>
        <p:nvPicPr>
          <p:cNvPr id="11" name="Picture 10">
            <a:extLst>
              <a:ext uri="{FF2B5EF4-FFF2-40B4-BE49-F238E27FC236}">
                <a16:creationId xmlns:a16="http://schemas.microsoft.com/office/drawing/2014/main" id="{14570911-EA2A-9B35-AB95-CDB6832A76C9}"/>
              </a:ext>
            </a:extLst>
          </p:cNvPr>
          <p:cNvPicPr>
            <a:picLocks noChangeAspect="1"/>
          </p:cNvPicPr>
          <p:nvPr/>
        </p:nvPicPr>
        <p:blipFill>
          <a:blip r:embed="rId5"/>
          <a:stretch>
            <a:fillRect/>
          </a:stretch>
        </p:blipFill>
        <p:spPr>
          <a:xfrm>
            <a:off x="7143939" y="3016982"/>
            <a:ext cx="4755173" cy="424961"/>
          </a:xfrm>
          <a:prstGeom prst="rect">
            <a:avLst/>
          </a:prstGeom>
        </p:spPr>
      </p:pic>
    </p:spTree>
    <p:extLst>
      <p:ext uri="{BB962C8B-B14F-4D97-AF65-F5344CB8AC3E}">
        <p14:creationId xmlns:p14="http://schemas.microsoft.com/office/powerpoint/2010/main" val="3245869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810768"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48</a:t>
            </a:fld>
            <a:endParaRPr sz="1800">
              <a:latin typeface="Segoe UI"/>
              <a:cs typeface="Segoe UI"/>
            </a:endParaRPr>
          </a:p>
        </p:txBody>
      </p:sp>
      <p:sp>
        <p:nvSpPr>
          <p:cNvPr id="12" name="object 12"/>
          <p:cNvSpPr txBox="1">
            <a:spLocks noGrp="1"/>
          </p:cNvSpPr>
          <p:nvPr>
            <p:ph type="title"/>
          </p:nvPr>
        </p:nvSpPr>
        <p:spPr>
          <a:xfrm>
            <a:off x="1444244" y="1069289"/>
            <a:ext cx="4652990"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Inference</a:t>
            </a:r>
          </a:p>
        </p:txBody>
      </p:sp>
      <p:pic>
        <p:nvPicPr>
          <p:cNvPr id="10" name="Picture 9" descr="PARSeq">
            <a:extLst>
              <a:ext uri="{FF2B5EF4-FFF2-40B4-BE49-F238E27FC236}">
                <a16:creationId xmlns:a16="http://schemas.microsoft.com/office/drawing/2014/main" id="{04E74AA3-932F-1477-9EBA-E7AF0C29A4A0}"/>
              </a:ext>
            </a:extLst>
          </p:cNvPr>
          <p:cNvPicPr>
            <a:picLocks noChangeAspect="1"/>
          </p:cNvPicPr>
          <p:nvPr/>
        </p:nvPicPr>
        <p:blipFill rotWithShape="1">
          <a:blip r:embed="rId4"/>
          <a:srcRect r="31363" b="332"/>
          <a:stretch/>
        </p:blipFill>
        <p:spPr>
          <a:xfrm>
            <a:off x="4730624" y="2165780"/>
            <a:ext cx="6471556" cy="3407124"/>
          </a:xfrm>
          <a:prstGeom prst="rect">
            <a:avLst/>
          </a:prstGeom>
        </p:spPr>
      </p:pic>
      <p:sp>
        <p:nvSpPr>
          <p:cNvPr id="14" name="TextBox 13">
            <a:extLst>
              <a:ext uri="{FF2B5EF4-FFF2-40B4-BE49-F238E27FC236}">
                <a16:creationId xmlns:a16="http://schemas.microsoft.com/office/drawing/2014/main" id="{08149BE2-FB3C-4246-2902-A593E56BA81F}"/>
              </a:ext>
            </a:extLst>
          </p:cNvPr>
          <p:cNvSpPr txBox="1"/>
          <p:nvPr/>
        </p:nvSpPr>
        <p:spPr>
          <a:xfrm>
            <a:off x="1025140" y="2411527"/>
            <a:ext cx="35029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err="1">
                <a:ea typeface="Calibri"/>
                <a:cs typeface="Calibri"/>
              </a:rPr>
              <a:t>PARSeq_A</a:t>
            </a:r>
            <a:r>
              <a:rPr lang="en-US">
                <a:ea typeface="Calibri"/>
                <a:cs typeface="Calibri"/>
              </a:rPr>
              <a:t>: </a:t>
            </a:r>
            <a:endParaRPr lang="en-US"/>
          </a:p>
          <a:p>
            <a:pPr marL="742950" lvl="1" indent="-285750">
              <a:buFont typeface="Courier New"/>
              <a:buChar char="o"/>
            </a:pPr>
            <a:r>
              <a:rPr lang="en-US">
                <a:ea typeface="Calibri"/>
                <a:cs typeface="Calibri"/>
              </a:rPr>
              <a:t>AR </a:t>
            </a:r>
          </a:p>
          <a:p>
            <a:pPr marL="742950" lvl="1" indent="-285750">
              <a:buFont typeface="Courier New"/>
              <a:buChar char="o"/>
            </a:pPr>
            <a:r>
              <a:rPr lang="en-US">
                <a:ea typeface="Calibri"/>
                <a:cs typeface="Calibri"/>
              </a:rPr>
              <a:t>1 Iterative refinement</a:t>
            </a:r>
          </a:p>
          <a:p>
            <a:pPr marL="285750" indent="-285750">
              <a:buFont typeface="Calibri"/>
              <a:buChar char="-"/>
            </a:pPr>
            <a:r>
              <a:rPr lang="en-US" err="1">
                <a:ea typeface="Calibri"/>
                <a:cs typeface="Calibri"/>
              </a:rPr>
              <a:t>PARSeq_N</a:t>
            </a:r>
            <a:r>
              <a:rPr lang="en-US">
                <a:ea typeface="Calibri"/>
                <a:cs typeface="Calibri"/>
              </a:rPr>
              <a:t>:</a:t>
            </a:r>
          </a:p>
          <a:p>
            <a:pPr marL="742950" lvl="1" indent="-285750">
              <a:buFont typeface="Courier New"/>
              <a:buChar char="o"/>
            </a:pPr>
            <a:r>
              <a:rPr lang="en-US">
                <a:ea typeface="Calibri"/>
                <a:cs typeface="Calibri"/>
              </a:rPr>
              <a:t>NAR</a:t>
            </a:r>
          </a:p>
          <a:p>
            <a:pPr marL="742950" lvl="1" indent="-285750">
              <a:buFont typeface="Courier New"/>
              <a:buChar char="o"/>
            </a:pPr>
            <a:r>
              <a:rPr lang="en-US">
                <a:ea typeface="Calibri"/>
                <a:cs typeface="Calibri"/>
              </a:rPr>
              <a:t>2 Iterative refinement</a:t>
            </a:r>
          </a:p>
        </p:txBody>
      </p:sp>
    </p:spTree>
    <p:extLst>
      <p:ext uri="{BB962C8B-B14F-4D97-AF65-F5344CB8AC3E}">
        <p14:creationId xmlns:p14="http://schemas.microsoft.com/office/powerpoint/2010/main" val="1280926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r>
              <a:rPr lang="en-US" sz="2400" b="1" spc="-5">
                <a:solidFill>
                  <a:srgbClr val="FFFFFF"/>
                </a:solidFill>
                <a:latin typeface="Segoe UI"/>
                <a:cs typeface="Segoe UI"/>
              </a:rPr>
              <a:t>04</a:t>
            </a:r>
            <a:endParaRPr sz="2400">
              <a:latin typeface="Segoe UI"/>
              <a:cs typeface="Segoe UI"/>
            </a:endParaRPr>
          </a:p>
        </p:txBody>
      </p:sp>
      <p:sp>
        <p:nvSpPr>
          <p:cNvPr id="6" name="object 6"/>
          <p:cNvSpPr txBox="1"/>
          <p:nvPr/>
        </p:nvSpPr>
        <p:spPr>
          <a:xfrm>
            <a:off x="1438035" y="84667"/>
            <a:ext cx="10895330" cy="750847"/>
          </a:xfrm>
          <a:prstGeom prst="rect">
            <a:avLst/>
          </a:prstGeom>
        </p:spPr>
        <p:txBody>
          <a:bodyPr vert="horz" wrap="square" lIns="0" tIns="4445" rIns="0" bIns="0" rtlCol="0" anchor="t">
            <a:spAutoFit/>
          </a:bodyPr>
          <a:lstStyle/>
          <a:p>
            <a:pPr>
              <a:lnSpc>
                <a:spcPct val="100000"/>
              </a:lnSpc>
              <a:spcBef>
                <a:spcPts val="35"/>
              </a:spcBef>
            </a:pPr>
            <a:endParaRPr sz="2850">
              <a:latin typeface="Times New Roman"/>
              <a:cs typeface="Times New Roman"/>
            </a:endParaRPr>
          </a:p>
          <a:p>
            <a:pPr>
              <a:spcBef>
                <a:spcPts val="35"/>
              </a:spcBef>
            </a:pPr>
            <a:r>
              <a:rPr lang="vi-VN" sz="2000" b="1">
                <a:latin typeface="Arial"/>
                <a:ea typeface="+mn-lt"/>
                <a:cs typeface="Arial"/>
              </a:rPr>
              <a:t>Hướng tiếp cận của nhóm</a:t>
            </a:r>
            <a:endParaRPr>
              <a:latin typeface="Arial"/>
              <a:ea typeface="Calibri"/>
              <a:cs typeface="Arial"/>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173968" y="169163"/>
            <a:ext cx="737616" cy="595883"/>
          </a:xfrm>
          <a:prstGeom prst="rect">
            <a:avLst/>
          </a:prstGeom>
        </p:spPr>
      </p:pic>
      <p:sp>
        <p:nvSpPr>
          <p:cNvPr id="13" name="object 13"/>
          <p:cNvSpPr txBox="1"/>
          <p:nvPr/>
        </p:nvSpPr>
        <p:spPr>
          <a:xfrm>
            <a:off x="11100816" y="6502276"/>
            <a:ext cx="457200"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49</a:t>
            </a:fld>
            <a:endParaRPr sz="1800">
              <a:latin typeface="Segoe UI"/>
              <a:cs typeface="Segoe UI"/>
            </a:endParaRPr>
          </a:p>
        </p:txBody>
      </p:sp>
      <p:sp>
        <p:nvSpPr>
          <p:cNvPr id="12" name="object 12"/>
          <p:cNvSpPr txBox="1">
            <a:spLocks noGrp="1"/>
          </p:cNvSpPr>
          <p:nvPr>
            <p:ph type="title"/>
          </p:nvPr>
        </p:nvSpPr>
        <p:spPr>
          <a:xfrm>
            <a:off x="1444244" y="1069289"/>
            <a:ext cx="4652990" cy="382156"/>
          </a:xfrm>
          <a:prstGeom prst="rect">
            <a:avLst/>
          </a:prstGeom>
        </p:spPr>
        <p:txBody>
          <a:bodyPr vert="horz" wrap="square" lIns="0" tIns="12700" rIns="0" bIns="0" rtlCol="0" anchor="t">
            <a:spAutoFit/>
          </a:bodyPr>
          <a:lstStyle/>
          <a:p>
            <a:pPr marL="12700">
              <a:spcBef>
                <a:spcPts val="100"/>
              </a:spcBef>
            </a:pPr>
            <a:r>
              <a:rPr lang="en-US" sz="2400" spc="-5" err="1"/>
              <a:t>PARSeq</a:t>
            </a:r>
            <a:r>
              <a:rPr lang="en-US" sz="2400" spc="-5"/>
              <a:t>: Inference</a:t>
            </a:r>
          </a:p>
        </p:txBody>
      </p:sp>
      <p:pic>
        <p:nvPicPr>
          <p:cNvPr id="10" name="Picture 9" descr="PARSeq">
            <a:extLst>
              <a:ext uri="{FF2B5EF4-FFF2-40B4-BE49-F238E27FC236}">
                <a16:creationId xmlns:a16="http://schemas.microsoft.com/office/drawing/2014/main" id="{04E74AA3-932F-1477-9EBA-E7AF0C29A4A0}"/>
              </a:ext>
            </a:extLst>
          </p:cNvPr>
          <p:cNvPicPr>
            <a:picLocks noChangeAspect="1"/>
          </p:cNvPicPr>
          <p:nvPr/>
        </p:nvPicPr>
        <p:blipFill rotWithShape="1">
          <a:blip r:embed="rId4"/>
          <a:srcRect r="31363" b="332"/>
          <a:stretch/>
        </p:blipFill>
        <p:spPr>
          <a:xfrm>
            <a:off x="4730624" y="2165780"/>
            <a:ext cx="6471556" cy="3407124"/>
          </a:xfrm>
          <a:prstGeom prst="rect">
            <a:avLst/>
          </a:prstGeom>
        </p:spPr>
      </p:pic>
      <p:sp>
        <p:nvSpPr>
          <p:cNvPr id="14" name="TextBox 13">
            <a:extLst>
              <a:ext uri="{FF2B5EF4-FFF2-40B4-BE49-F238E27FC236}">
                <a16:creationId xmlns:a16="http://schemas.microsoft.com/office/drawing/2014/main" id="{08149BE2-FB3C-4246-2902-A593E56BA81F}"/>
              </a:ext>
            </a:extLst>
          </p:cNvPr>
          <p:cNvSpPr txBox="1"/>
          <p:nvPr/>
        </p:nvSpPr>
        <p:spPr>
          <a:xfrm>
            <a:off x="1025140" y="2411527"/>
            <a:ext cx="35029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err="1">
                <a:ea typeface="Calibri"/>
                <a:cs typeface="Calibri"/>
              </a:rPr>
              <a:t>PARSeq_A</a:t>
            </a:r>
            <a:r>
              <a:rPr lang="en-US">
                <a:ea typeface="Calibri"/>
                <a:cs typeface="Calibri"/>
              </a:rPr>
              <a:t>: </a:t>
            </a:r>
            <a:endParaRPr lang="en-US"/>
          </a:p>
          <a:p>
            <a:pPr marL="742950" lvl="1" indent="-285750">
              <a:buFont typeface="Courier New"/>
              <a:buChar char="o"/>
            </a:pPr>
            <a:r>
              <a:rPr lang="en-US">
                <a:ea typeface="Calibri"/>
                <a:cs typeface="Calibri"/>
              </a:rPr>
              <a:t>AR </a:t>
            </a:r>
          </a:p>
          <a:p>
            <a:pPr marL="742950" lvl="1" indent="-285750">
              <a:buFont typeface="Courier New"/>
              <a:buChar char="o"/>
            </a:pPr>
            <a:r>
              <a:rPr lang="en-US">
                <a:ea typeface="Calibri"/>
                <a:cs typeface="Calibri"/>
              </a:rPr>
              <a:t>1 Iterative refinement</a:t>
            </a:r>
          </a:p>
          <a:p>
            <a:pPr marL="285750" indent="-285750">
              <a:buFont typeface="Calibri"/>
              <a:buChar char="-"/>
            </a:pPr>
            <a:r>
              <a:rPr lang="en-US" err="1">
                <a:ea typeface="Calibri"/>
                <a:cs typeface="Calibri"/>
              </a:rPr>
              <a:t>PARSeq_N</a:t>
            </a:r>
            <a:r>
              <a:rPr lang="en-US">
                <a:ea typeface="Calibri"/>
                <a:cs typeface="Calibri"/>
              </a:rPr>
              <a:t>:</a:t>
            </a:r>
          </a:p>
          <a:p>
            <a:pPr marL="742950" lvl="1" indent="-285750">
              <a:buFont typeface="Courier New"/>
              <a:buChar char="o"/>
            </a:pPr>
            <a:r>
              <a:rPr lang="en-US">
                <a:ea typeface="Calibri"/>
                <a:cs typeface="Calibri"/>
              </a:rPr>
              <a:t>NAR</a:t>
            </a:r>
          </a:p>
          <a:p>
            <a:pPr marL="742950" lvl="1" indent="-285750">
              <a:buFont typeface="Courier New"/>
              <a:buChar char="o"/>
            </a:pPr>
            <a:r>
              <a:rPr lang="en-US">
                <a:ea typeface="Calibri"/>
                <a:cs typeface="Calibri"/>
              </a:rPr>
              <a:t>2 Iterative refinement</a:t>
            </a:r>
          </a:p>
        </p:txBody>
      </p:sp>
    </p:spTree>
    <p:extLst>
      <p:ext uri="{BB962C8B-B14F-4D97-AF65-F5344CB8AC3E}">
        <p14:creationId xmlns:p14="http://schemas.microsoft.com/office/powerpoint/2010/main" val="69927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1173968" y="169163"/>
            <a:ext cx="737616" cy="595883"/>
          </a:xfrm>
          <a:prstGeom prst="rect">
            <a:avLst/>
          </a:prstGeom>
        </p:spPr>
      </p:pic>
      <p:sp>
        <p:nvSpPr>
          <p:cNvPr id="8" name="object 8"/>
          <p:cNvSpPr txBox="1">
            <a:spLocks noGrp="1"/>
          </p:cNvSpPr>
          <p:nvPr>
            <p:ph type="title"/>
          </p:nvPr>
        </p:nvSpPr>
        <p:spPr>
          <a:xfrm>
            <a:off x="1444244" y="1069289"/>
            <a:ext cx="1708150" cy="391795"/>
          </a:xfrm>
          <a:prstGeom prst="rect">
            <a:avLst/>
          </a:prstGeom>
        </p:spPr>
        <p:txBody>
          <a:bodyPr vert="horz" wrap="square" lIns="0" tIns="12700" rIns="0" bIns="0" rtlCol="0">
            <a:spAutoFit/>
          </a:bodyPr>
          <a:lstStyle/>
          <a:p>
            <a:pPr marL="12700">
              <a:lnSpc>
                <a:spcPct val="100000"/>
              </a:lnSpc>
              <a:spcBef>
                <a:spcPts val="100"/>
              </a:spcBef>
            </a:pPr>
            <a:r>
              <a:rPr sz="2400" spc="-5"/>
              <a:t>ỨNG</a:t>
            </a:r>
            <a:r>
              <a:rPr sz="2400" spc="-65"/>
              <a:t> </a:t>
            </a:r>
            <a:r>
              <a:rPr sz="2400" spc="-10"/>
              <a:t>DỤNG</a:t>
            </a:r>
            <a:endParaRPr sz="2400"/>
          </a:p>
        </p:txBody>
      </p:sp>
      <p:sp>
        <p:nvSpPr>
          <p:cNvPr id="9" name="object 9"/>
          <p:cNvSpPr txBox="1"/>
          <p:nvPr/>
        </p:nvSpPr>
        <p:spPr>
          <a:xfrm>
            <a:off x="1444244" y="1555629"/>
            <a:ext cx="9954895" cy="2621230"/>
          </a:xfrm>
          <a:prstGeom prst="rect">
            <a:avLst/>
          </a:prstGeom>
        </p:spPr>
        <p:txBody>
          <a:bodyPr vert="horz" wrap="square" lIns="0" tIns="12700" rIns="0" bIns="0" rtlCol="0" anchor="t">
            <a:spAutoFit/>
          </a:bodyPr>
          <a:lstStyle/>
          <a:p>
            <a:pPr marL="81280">
              <a:spcBef>
                <a:spcPts val="100"/>
              </a:spcBef>
            </a:pPr>
            <a:r>
              <a:rPr sz="2400" b="1" spc="-5" err="1">
                <a:solidFill>
                  <a:srgbClr val="006FC0"/>
                </a:solidFill>
                <a:latin typeface="Times New Roman"/>
                <a:cs typeface="Segoe UI"/>
              </a:rPr>
              <a:t>Các</a:t>
            </a:r>
            <a:r>
              <a:rPr sz="2400" b="1" spc="-30">
                <a:solidFill>
                  <a:srgbClr val="006FC0"/>
                </a:solidFill>
                <a:latin typeface="Times New Roman"/>
                <a:cs typeface="Segoe UI"/>
              </a:rPr>
              <a:t> </a:t>
            </a:r>
            <a:r>
              <a:rPr sz="2400" b="1" err="1">
                <a:solidFill>
                  <a:srgbClr val="006FC0"/>
                </a:solidFill>
                <a:latin typeface="Times New Roman"/>
                <a:cs typeface="Segoe UI"/>
              </a:rPr>
              <a:t>ứng</a:t>
            </a:r>
            <a:r>
              <a:rPr sz="2400" b="1" spc="-10">
                <a:solidFill>
                  <a:srgbClr val="006FC0"/>
                </a:solidFill>
                <a:latin typeface="Times New Roman"/>
                <a:cs typeface="Segoe UI"/>
              </a:rPr>
              <a:t> </a:t>
            </a:r>
            <a:r>
              <a:rPr sz="2400" b="1" spc="-5" err="1">
                <a:solidFill>
                  <a:srgbClr val="006FC0"/>
                </a:solidFill>
                <a:latin typeface="Times New Roman"/>
                <a:cs typeface="Segoe UI"/>
              </a:rPr>
              <a:t>dụng</a:t>
            </a:r>
            <a:r>
              <a:rPr sz="2400" b="1" spc="-20">
                <a:solidFill>
                  <a:srgbClr val="006FC0"/>
                </a:solidFill>
                <a:latin typeface="Times New Roman"/>
                <a:cs typeface="Segoe UI"/>
              </a:rPr>
              <a:t> </a:t>
            </a:r>
            <a:r>
              <a:rPr sz="2400" b="1" err="1">
                <a:solidFill>
                  <a:srgbClr val="006FC0"/>
                </a:solidFill>
                <a:latin typeface="Times New Roman"/>
                <a:cs typeface="Segoe UI"/>
              </a:rPr>
              <a:t>của</a:t>
            </a:r>
            <a:r>
              <a:rPr lang="vi-VN" sz="2400" b="1" spc="-10">
                <a:solidFill>
                  <a:srgbClr val="006FC0"/>
                </a:solidFill>
                <a:latin typeface="Times New Roman"/>
                <a:cs typeface="Segoe UI"/>
              </a:rPr>
              <a:t> </a:t>
            </a:r>
            <a:r>
              <a:rPr lang="vi-VN" sz="2400" b="1" spc="-10" err="1">
                <a:solidFill>
                  <a:srgbClr val="006FC0"/>
                </a:solidFill>
                <a:latin typeface="Times New Roman"/>
                <a:cs typeface="Segoe UI"/>
              </a:rPr>
              <a:t>Scene</a:t>
            </a:r>
            <a:r>
              <a:rPr lang="vi-VN" sz="2400" b="1" spc="-10">
                <a:solidFill>
                  <a:srgbClr val="006FC0"/>
                </a:solidFill>
                <a:latin typeface="Times New Roman"/>
                <a:cs typeface="Segoe UI"/>
              </a:rPr>
              <a:t> </a:t>
            </a:r>
            <a:r>
              <a:rPr lang="vi-VN" sz="2400" b="1" spc="-10" err="1">
                <a:solidFill>
                  <a:srgbClr val="006FC0"/>
                </a:solidFill>
                <a:latin typeface="Times New Roman"/>
                <a:cs typeface="Segoe UI"/>
              </a:rPr>
              <a:t>Text</a:t>
            </a:r>
            <a:r>
              <a:rPr lang="vi-VN" sz="2400" b="1" spc="-10">
                <a:solidFill>
                  <a:srgbClr val="006FC0"/>
                </a:solidFill>
                <a:latin typeface="Times New Roman"/>
                <a:cs typeface="Segoe UI"/>
              </a:rPr>
              <a:t> </a:t>
            </a:r>
            <a:r>
              <a:rPr lang="vi-VN" sz="2400" b="1" spc="-10" err="1">
                <a:solidFill>
                  <a:srgbClr val="006FC0"/>
                </a:solidFill>
                <a:latin typeface="Times New Roman"/>
                <a:cs typeface="Segoe UI"/>
              </a:rPr>
              <a:t>Detection</a:t>
            </a:r>
            <a:r>
              <a:rPr lang="vi-VN" sz="2400" b="1" spc="-10">
                <a:solidFill>
                  <a:srgbClr val="006FC0"/>
                </a:solidFill>
                <a:latin typeface="Times New Roman"/>
                <a:cs typeface="Segoe UI"/>
              </a:rPr>
              <a:t> </a:t>
            </a:r>
            <a:r>
              <a:rPr lang="vi-VN" sz="2400" b="1" spc="-10" err="1">
                <a:solidFill>
                  <a:srgbClr val="006FC0"/>
                </a:solidFill>
                <a:latin typeface="Times New Roman"/>
                <a:cs typeface="Segoe UI"/>
              </a:rPr>
              <a:t>and</a:t>
            </a:r>
            <a:r>
              <a:rPr lang="vi-VN" sz="2400" b="1" spc="-10">
                <a:solidFill>
                  <a:srgbClr val="006FC0"/>
                </a:solidFill>
                <a:latin typeface="Times New Roman"/>
                <a:cs typeface="Segoe UI"/>
              </a:rPr>
              <a:t> </a:t>
            </a:r>
            <a:r>
              <a:rPr lang="vi-VN" sz="2400" b="1" spc="-10" err="1">
                <a:solidFill>
                  <a:srgbClr val="006FC0"/>
                </a:solidFill>
                <a:latin typeface="Times New Roman"/>
                <a:cs typeface="Segoe UI"/>
              </a:rPr>
              <a:t>Recognition</a:t>
            </a:r>
            <a:r>
              <a:rPr lang="vi-VN" sz="2400" b="1" spc="-10">
                <a:solidFill>
                  <a:srgbClr val="006FC0"/>
                </a:solidFill>
                <a:latin typeface="Times New Roman"/>
                <a:cs typeface="Segoe UI"/>
              </a:rPr>
              <a:t> </a:t>
            </a:r>
            <a:r>
              <a:rPr sz="2400" b="1" spc="-5">
                <a:solidFill>
                  <a:srgbClr val="006FC0"/>
                </a:solidFill>
                <a:latin typeface="Times New Roman"/>
                <a:cs typeface="Segoe UI"/>
              </a:rPr>
              <a:t>?</a:t>
            </a:r>
            <a:endParaRPr lang="vi-VN" sz="2400">
              <a:latin typeface="Times New Roman"/>
              <a:cs typeface="Segoe UI"/>
            </a:endParaRPr>
          </a:p>
          <a:p>
            <a:pPr marL="298450" indent="-285750">
              <a:spcBef>
                <a:spcPts val="1450"/>
              </a:spcBef>
              <a:buFont typeface="Arial" panose="020B0604020202020204" pitchFamily="34" charset="0"/>
              <a:buChar char="•"/>
            </a:pPr>
            <a:r>
              <a:rPr lang="vi-VN" b="1">
                <a:latin typeface="Times New Roman"/>
                <a:cs typeface="Segoe UI"/>
              </a:rPr>
              <a:t>STDR được áp dụng rộng rãi trong nhiều lĩnh vực thực tế và đóng vai trò quan trọng trong các hệ thống giao thông </a:t>
            </a:r>
            <a:r>
              <a:rPr lang="vi-VN" b="1" err="1">
                <a:latin typeface="Times New Roman"/>
                <a:cs typeface="Segoe UI"/>
              </a:rPr>
              <a:t>thông</a:t>
            </a:r>
            <a:r>
              <a:rPr lang="vi-VN" b="1">
                <a:latin typeface="Times New Roman"/>
                <a:cs typeface="Segoe UI"/>
              </a:rPr>
              <a:t> minh, nhận diện biển báo giao thông, y tế, …</a:t>
            </a:r>
          </a:p>
          <a:p>
            <a:pPr marL="298450" indent="-285750">
              <a:spcBef>
                <a:spcPts val="1450"/>
              </a:spcBef>
              <a:buFont typeface="Arial" panose="020B0604020202020204" pitchFamily="34" charset="0"/>
              <a:buChar char="•"/>
            </a:pPr>
            <a:r>
              <a:rPr lang="vi-VN" b="1">
                <a:latin typeface="Times New Roman"/>
                <a:cs typeface="Segoe UI"/>
              </a:rPr>
              <a:t>Khi xét riêng về bài toán xác định và nhận diện văn bản trong ảnh (</a:t>
            </a:r>
            <a:r>
              <a:rPr lang="vi-VN" b="1" err="1">
                <a:latin typeface="Times New Roman"/>
                <a:cs typeface="Segoe UI"/>
              </a:rPr>
              <a:t>text</a:t>
            </a:r>
            <a:r>
              <a:rPr lang="vi-VN" b="1">
                <a:latin typeface="Times New Roman"/>
                <a:cs typeface="Segoe UI"/>
              </a:rPr>
              <a:t> </a:t>
            </a:r>
            <a:r>
              <a:rPr lang="vi-VN" b="1" err="1">
                <a:latin typeface="Times New Roman"/>
                <a:cs typeface="Segoe UI"/>
              </a:rPr>
              <a:t>detection</a:t>
            </a:r>
            <a:r>
              <a:rPr lang="vi-VN" b="1">
                <a:latin typeface="Times New Roman"/>
                <a:cs typeface="Segoe UI"/>
              </a:rPr>
              <a:t> </a:t>
            </a:r>
            <a:r>
              <a:rPr lang="vi-VN" b="1" err="1">
                <a:latin typeface="Times New Roman"/>
                <a:cs typeface="Segoe UI"/>
              </a:rPr>
              <a:t>and</a:t>
            </a:r>
            <a:r>
              <a:rPr lang="vi-VN" b="1">
                <a:latin typeface="Times New Roman"/>
                <a:cs typeface="Segoe UI"/>
              </a:rPr>
              <a:t> </a:t>
            </a:r>
            <a:r>
              <a:rPr lang="vi-VN" b="1" err="1">
                <a:latin typeface="Times New Roman"/>
                <a:cs typeface="Segoe UI"/>
              </a:rPr>
              <a:t>recognition</a:t>
            </a:r>
            <a:r>
              <a:rPr lang="vi-VN" b="1">
                <a:latin typeface="Times New Roman"/>
                <a:cs typeface="Segoe UI"/>
              </a:rPr>
              <a:t>) cũng được áp dụng rộng rãi trong đời sống như nhận diện biển số xe, tự động đọc các giấy tờ tùy thân như CMND, CCCD.</a:t>
            </a:r>
          </a:p>
          <a:p>
            <a:pPr marL="12700">
              <a:spcBef>
                <a:spcPts val="1450"/>
              </a:spcBef>
            </a:pPr>
            <a:endParaRPr lang="vi-VN" sz="1800" b="1">
              <a:latin typeface="Times New Roman"/>
              <a:cs typeface="Segoe UI"/>
            </a:endParaRPr>
          </a:p>
        </p:txBody>
      </p:sp>
      <p:sp>
        <p:nvSpPr>
          <p:cNvPr id="12" name="object 12"/>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15">
                <a:latin typeface="Segoe UI"/>
                <a:cs typeface="Segoe UI"/>
              </a:rPr>
              <a:t> </a:t>
            </a:r>
            <a:r>
              <a:rPr sz="2000" b="1" spc="-45">
                <a:latin typeface="Segoe UI"/>
                <a:cs typeface="Segoe UI"/>
              </a:rPr>
              <a:t>TÀI</a:t>
            </a:r>
            <a:endParaRPr sz="2000">
              <a:latin typeface="Segoe UI"/>
              <a:cs typeface="Segoe UI"/>
            </a:endParaRPr>
          </a:p>
        </p:txBody>
      </p:sp>
      <p:sp>
        <p:nvSpPr>
          <p:cNvPr id="13" name="object 13"/>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5</a:t>
            </a:fld>
            <a:endParaRPr sz="1800">
              <a:latin typeface="Segoe UI"/>
              <a:cs typeface="Segoe U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0" y="0"/>
              <a:ext cx="12192000" cy="934719"/>
            </a:xfrm>
            <a:custGeom>
              <a:avLst/>
              <a:gdLst/>
              <a:ahLst/>
              <a:cxnLst/>
              <a:rect l="l" t="t" r="r" b="b"/>
              <a:pathLst>
                <a:path w="12192000" h="934719">
                  <a:moveTo>
                    <a:pt x="12192000" y="0"/>
                  </a:moveTo>
                  <a:lnTo>
                    <a:pt x="0" y="0"/>
                  </a:lnTo>
                  <a:lnTo>
                    <a:pt x="0" y="934212"/>
                  </a:lnTo>
                  <a:lnTo>
                    <a:pt x="12192000" y="934212"/>
                  </a:lnTo>
                  <a:lnTo>
                    <a:pt x="12192000" y="0"/>
                  </a:lnTo>
                  <a:close/>
                </a:path>
              </a:pathLst>
            </a:custGeom>
            <a:solidFill>
              <a:srgbClr val="E7E6E6"/>
            </a:solidFill>
          </p:spPr>
          <p:txBody>
            <a:bodyPr wrap="square" lIns="0" tIns="0" rIns="0" bIns="0" rtlCol="0"/>
            <a:lstStyle/>
            <a:p>
              <a:endParaRPr/>
            </a:p>
          </p:txBody>
        </p:sp>
        <p:sp>
          <p:nvSpPr>
            <p:cNvPr id="4" name="object 4"/>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5" name="object 5"/>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6" name="object 6"/>
          <p:cNvSpPr txBox="1"/>
          <p:nvPr/>
        </p:nvSpPr>
        <p:spPr>
          <a:xfrm>
            <a:off x="740663" y="934211"/>
            <a:ext cx="556260" cy="418704"/>
          </a:xfrm>
          <a:prstGeom prst="rect">
            <a:avLst/>
          </a:prstGeom>
          <a:solidFill>
            <a:srgbClr val="1763FB"/>
          </a:solidFill>
        </p:spPr>
        <p:txBody>
          <a:bodyPr vert="horz" wrap="square" lIns="0" tIns="48895" rIns="0" bIns="0" rtlCol="0" anchor="t">
            <a:spAutoFit/>
          </a:bodyPr>
          <a:lstStyle/>
          <a:p>
            <a:pPr marL="102870">
              <a:lnSpc>
                <a:spcPct val="100000"/>
              </a:lnSpc>
              <a:spcBef>
                <a:spcPts val="385"/>
              </a:spcBef>
            </a:pPr>
            <a:endParaRPr lang="en-US" sz="2400" b="1" spc="-5">
              <a:solidFill>
                <a:srgbClr val="FFFFFF"/>
              </a:solidFill>
              <a:latin typeface="Segoe UI"/>
              <a:cs typeface="Segoe UI"/>
            </a:endParaRPr>
          </a:p>
        </p:txBody>
      </p:sp>
      <p:sp>
        <p:nvSpPr>
          <p:cNvPr id="7" name="object 7"/>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1173968" y="169163"/>
            <a:ext cx="737616" cy="595883"/>
          </a:xfrm>
          <a:prstGeom prst="rect">
            <a:avLst/>
          </a:prstGeom>
        </p:spPr>
      </p:pic>
      <p:sp>
        <p:nvSpPr>
          <p:cNvPr id="9" name="object 9"/>
          <p:cNvSpPr txBox="1">
            <a:spLocks noGrp="1"/>
          </p:cNvSpPr>
          <p:nvPr>
            <p:ph type="title"/>
          </p:nvPr>
        </p:nvSpPr>
        <p:spPr>
          <a:xfrm>
            <a:off x="2601487" y="2630091"/>
            <a:ext cx="7837055" cy="1859483"/>
          </a:xfrm>
          <a:prstGeom prst="rect">
            <a:avLst/>
          </a:prstGeom>
        </p:spPr>
        <p:txBody>
          <a:bodyPr vert="horz" wrap="square" lIns="0" tIns="12700" rIns="0" bIns="0" rtlCol="0" anchor="t">
            <a:spAutoFit/>
          </a:bodyPr>
          <a:lstStyle/>
          <a:p>
            <a:pPr marL="12700" algn="ctr">
              <a:spcBef>
                <a:spcPts val="100"/>
              </a:spcBef>
            </a:pPr>
            <a:r>
              <a:rPr lang="vi-VN" err="1"/>
              <a:t>Thanks</a:t>
            </a:r>
            <a:r>
              <a:rPr lang="vi-VN"/>
              <a:t> </a:t>
            </a:r>
            <a:r>
              <a:rPr lang="vi-VN" err="1"/>
              <a:t>for</a:t>
            </a:r>
            <a:r>
              <a:rPr lang="vi-VN"/>
              <a:t> </a:t>
            </a:r>
            <a:r>
              <a:rPr lang="vi-VN" err="1"/>
              <a:t>watching</a:t>
            </a:r>
            <a:br>
              <a:rPr lang="vi-VN"/>
            </a:br>
            <a:r>
              <a:rPr lang="vi-VN"/>
              <a:t>Q&amp;A</a:t>
            </a:r>
          </a:p>
        </p:txBody>
      </p:sp>
      <p:sp>
        <p:nvSpPr>
          <p:cNvPr id="10" name="object 10"/>
          <p:cNvSpPr txBox="1"/>
          <p:nvPr/>
        </p:nvSpPr>
        <p:spPr>
          <a:xfrm>
            <a:off x="11100816" y="6492507"/>
            <a:ext cx="434486" cy="308417"/>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50</a:t>
            </a:fld>
            <a:endParaRPr sz="1800">
              <a:latin typeface="Segoe UI"/>
              <a:cs typeface="Segoe UI"/>
            </a:endParaRPr>
          </a:p>
        </p:txBody>
      </p:sp>
    </p:spTree>
    <p:extLst>
      <p:ext uri="{BB962C8B-B14F-4D97-AF65-F5344CB8AC3E}">
        <p14:creationId xmlns:p14="http://schemas.microsoft.com/office/powerpoint/2010/main" val="1060354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1173968" y="169163"/>
            <a:ext cx="737616" cy="595883"/>
          </a:xfrm>
          <a:prstGeom prst="rect">
            <a:avLst/>
          </a:prstGeom>
        </p:spPr>
      </p:pic>
      <p:sp>
        <p:nvSpPr>
          <p:cNvPr id="8" name="object 8"/>
          <p:cNvSpPr txBox="1">
            <a:spLocks noGrp="1"/>
          </p:cNvSpPr>
          <p:nvPr>
            <p:ph type="title"/>
          </p:nvPr>
        </p:nvSpPr>
        <p:spPr>
          <a:xfrm>
            <a:off x="1444244" y="1069289"/>
            <a:ext cx="1708150" cy="391795"/>
          </a:xfrm>
          <a:prstGeom prst="rect">
            <a:avLst/>
          </a:prstGeom>
        </p:spPr>
        <p:txBody>
          <a:bodyPr vert="horz" wrap="square" lIns="0" tIns="12700" rIns="0" bIns="0" rtlCol="0">
            <a:spAutoFit/>
          </a:bodyPr>
          <a:lstStyle/>
          <a:p>
            <a:pPr marL="12700">
              <a:lnSpc>
                <a:spcPct val="100000"/>
              </a:lnSpc>
              <a:spcBef>
                <a:spcPts val="100"/>
              </a:spcBef>
            </a:pPr>
            <a:r>
              <a:rPr sz="2400" spc="-5"/>
              <a:t>ỨNG</a:t>
            </a:r>
            <a:r>
              <a:rPr sz="2400" spc="-65"/>
              <a:t> </a:t>
            </a:r>
            <a:r>
              <a:rPr sz="2400" spc="-10"/>
              <a:t>DỤNG</a:t>
            </a:r>
            <a:endParaRPr sz="2400"/>
          </a:p>
        </p:txBody>
      </p:sp>
      <p:sp>
        <p:nvSpPr>
          <p:cNvPr id="9" name="object 9"/>
          <p:cNvSpPr txBox="1"/>
          <p:nvPr/>
        </p:nvSpPr>
        <p:spPr>
          <a:xfrm>
            <a:off x="740663" y="1589786"/>
            <a:ext cx="11009377" cy="1313180"/>
          </a:xfrm>
          <a:prstGeom prst="rect">
            <a:avLst/>
          </a:prstGeom>
        </p:spPr>
        <p:txBody>
          <a:bodyPr vert="horz" wrap="square" lIns="0" tIns="12700" rIns="0" bIns="0" rtlCol="0" anchor="t">
            <a:spAutoFit/>
          </a:bodyPr>
          <a:lstStyle/>
          <a:p>
            <a:pPr marL="12700">
              <a:spcBef>
                <a:spcPts val="1450"/>
              </a:spcBef>
            </a:pPr>
            <a:r>
              <a:rPr lang="vi-VN" b="1">
                <a:latin typeface="Times New Roman"/>
                <a:cs typeface="Segoe UI"/>
              </a:rPr>
              <a:t>Tự động </a:t>
            </a:r>
            <a:r>
              <a:rPr lang="vi-VN" b="1" err="1">
                <a:latin typeface="Times New Roman"/>
                <a:cs typeface="Segoe UI"/>
              </a:rPr>
              <a:t>nhâp</a:t>
            </a:r>
            <a:r>
              <a:rPr lang="vi-VN" b="1">
                <a:latin typeface="Times New Roman"/>
                <a:cs typeface="Segoe UI"/>
              </a:rPr>
              <a:t> liệu + </a:t>
            </a:r>
            <a:r>
              <a:rPr lang="vi-VN" b="1" err="1">
                <a:latin typeface="Times New Roman"/>
                <a:cs typeface="Segoe UI"/>
              </a:rPr>
              <a:t>Book</a:t>
            </a:r>
            <a:r>
              <a:rPr lang="vi-VN" b="1">
                <a:latin typeface="Times New Roman"/>
                <a:cs typeface="Segoe UI"/>
              </a:rPr>
              <a:t> </a:t>
            </a:r>
            <a:r>
              <a:rPr lang="vi-VN" b="1" err="1">
                <a:latin typeface="Times New Roman"/>
                <a:cs typeface="Segoe UI"/>
              </a:rPr>
              <a:t>Scanning</a:t>
            </a:r>
            <a:endParaRPr lang="vi-VN" b="1">
              <a:latin typeface="Times New Roman"/>
              <a:cs typeface="Segoe UI"/>
            </a:endParaRPr>
          </a:p>
          <a:p>
            <a:pPr marL="12700">
              <a:spcBef>
                <a:spcPts val="1450"/>
              </a:spcBef>
            </a:pPr>
            <a:r>
              <a:rPr lang="vi-VN" sz="1800">
                <a:latin typeface="Times New Roman"/>
                <a:cs typeface="Segoe UI"/>
              </a:rPr>
              <a:t>Trước đây, đối với những số liệu trong một hình ảnh hay tài liệu giấy, để đưa vào máy tính xử lý hay lưu trữ, con người phải nhập thủ công bằng tay. Ngày nay, với </a:t>
            </a:r>
            <a:r>
              <a:rPr lang="vi-VN">
                <a:latin typeface="Times New Roman"/>
                <a:cs typeface="Segoe UI"/>
              </a:rPr>
              <a:t>ứng dụng của STDR </a:t>
            </a:r>
            <a:r>
              <a:rPr lang="vi-VN" sz="1800">
                <a:latin typeface="Times New Roman"/>
                <a:cs typeface="Segoe UI"/>
              </a:rPr>
              <a:t>quá trình này diễn ra hoàn toàn tự động, nhanh chóng, dễ dàng, độ chính xác cao. </a:t>
            </a:r>
          </a:p>
        </p:txBody>
      </p:sp>
      <p:sp>
        <p:nvSpPr>
          <p:cNvPr id="12" name="object 12"/>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15">
                <a:latin typeface="Segoe UI"/>
                <a:cs typeface="Segoe UI"/>
              </a:rPr>
              <a:t> </a:t>
            </a:r>
            <a:r>
              <a:rPr sz="2000" b="1" spc="-45">
                <a:latin typeface="Segoe UI"/>
                <a:cs typeface="Segoe UI"/>
              </a:rPr>
              <a:t>TÀI</a:t>
            </a:r>
            <a:endParaRPr sz="2000">
              <a:latin typeface="Segoe UI"/>
              <a:cs typeface="Segoe UI"/>
            </a:endParaRPr>
          </a:p>
        </p:txBody>
      </p:sp>
      <p:sp>
        <p:nvSpPr>
          <p:cNvPr id="13" name="object 13"/>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6</a:t>
            </a:fld>
            <a:endParaRPr sz="1800">
              <a:latin typeface="Segoe UI"/>
              <a:cs typeface="Segoe UI"/>
            </a:endParaRPr>
          </a:p>
        </p:txBody>
      </p:sp>
      <p:pic>
        <p:nvPicPr>
          <p:cNvPr id="11" name="Hình ảnh 10">
            <a:extLst>
              <a:ext uri="{FF2B5EF4-FFF2-40B4-BE49-F238E27FC236}">
                <a16:creationId xmlns:a16="http://schemas.microsoft.com/office/drawing/2014/main" id="{21EE35F6-337A-0275-EEC9-7434BDE0931E}"/>
              </a:ext>
            </a:extLst>
          </p:cNvPr>
          <p:cNvPicPr>
            <a:picLocks noChangeAspect="1"/>
          </p:cNvPicPr>
          <p:nvPr/>
        </p:nvPicPr>
        <p:blipFill>
          <a:blip r:embed="rId3"/>
          <a:stretch>
            <a:fillRect/>
          </a:stretch>
        </p:blipFill>
        <p:spPr>
          <a:xfrm>
            <a:off x="2010218" y="2945801"/>
            <a:ext cx="8171561" cy="3128443"/>
          </a:xfrm>
          <a:prstGeom prst="rect">
            <a:avLst/>
          </a:prstGeom>
        </p:spPr>
      </p:pic>
    </p:spTree>
    <p:extLst>
      <p:ext uri="{BB962C8B-B14F-4D97-AF65-F5344CB8AC3E}">
        <p14:creationId xmlns:p14="http://schemas.microsoft.com/office/powerpoint/2010/main" val="315032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1173968" y="169163"/>
            <a:ext cx="737616" cy="595883"/>
          </a:xfrm>
          <a:prstGeom prst="rect">
            <a:avLst/>
          </a:prstGeom>
        </p:spPr>
      </p:pic>
      <p:sp>
        <p:nvSpPr>
          <p:cNvPr id="8" name="object 8"/>
          <p:cNvSpPr txBox="1">
            <a:spLocks noGrp="1"/>
          </p:cNvSpPr>
          <p:nvPr>
            <p:ph type="title"/>
          </p:nvPr>
        </p:nvSpPr>
        <p:spPr>
          <a:xfrm>
            <a:off x="1444244" y="1069289"/>
            <a:ext cx="1708150" cy="391795"/>
          </a:xfrm>
          <a:prstGeom prst="rect">
            <a:avLst/>
          </a:prstGeom>
        </p:spPr>
        <p:txBody>
          <a:bodyPr vert="horz" wrap="square" lIns="0" tIns="12700" rIns="0" bIns="0" rtlCol="0">
            <a:spAutoFit/>
          </a:bodyPr>
          <a:lstStyle/>
          <a:p>
            <a:pPr marL="12700">
              <a:lnSpc>
                <a:spcPct val="100000"/>
              </a:lnSpc>
              <a:spcBef>
                <a:spcPts val="100"/>
              </a:spcBef>
            </a:pPr>
            <a:r>
              <a:rPr sz="2400" spc="-5"/>
              <a:t>ỨNG</a:t>
            </a:r>
            <a:r>
              <a:rPr sz="2400" spc="-65"/>
              <a:t> </a:t>
            </a:r>
            <a:r>
              <a:rPr sz="2400" spc="-10"/>
              <a:t>DỤNG</a:t>
            </a:r>
            <a:endParaRPr sz="2400"/>
          </a:p>
        </p:txBody>
      </p:sp>
      <p:sp>
        <p:nvSpPr>
          <p:cNvPr id="9" name="object 9"/>
          <p:cNvSpPr txBox="1"/>
          <p:nvPr/>
        </p:nvSpPr>
        <p:spPr>
          <a:xfrm>
            <a:off x="740663" y="1547154"/>
            <a:ext cx="11009377" cy="1036181"/>
          </a:xfrm>
          <a:prstGeom prst="rect">
            <a:avLst/>
          </a:prstGeom>
        </p:spPr>
        <p:txBody>
          <a:bodyPr vert="horz" wrap="square" lIns="0" tIns="12700" rIns="0" bIns="0" rtlCol="0" anchor="t">
            <a:spAutoFit/>
          </a:bodyPr>
          <a:lstStyle/>
          <a:p>
            <a:pPr marL="12700">
              <a:spcBef>
                <a:spcPts val="1450"/>
              </a:spcBef>
            </a:pPr>
            <a:r>
              <a:rPr lang="vi-VN" b="1">
                <a:latin typeface="Times New Roman"/>
                <a:cs typeface="Segoe UI"/>
              </a:rPr>
              <a:t>Nhận diện biển số xe</a:t>
            </a:r>
          </a:p>
          <a:p>
            <a:pPr marL="12700">
              <a:spcBef>
                <a:spcPts val="1450"/>
              </a:spcBef>
            </a:pPr>
            <a:r>
              <a:rPr lang="vi-VN" sz="1800">
                <a:latin typeface="Times New Roman"/>
                <a:cs typeface="Segoe UI"/>
              </a:rPr>
              <a:t>Áp dụng trong các bãi đỗ xe, tự động nhận diện biển số giúp giảm thời gian quản lý cho cả người lái xe và nhân công bảo vệ hay </a:t>
            </a:r>
            <a:r>
              <a:rPr lang="vi-VN">
                <a:latin typeface="Times New Roman"/>
                <a:cs typeface="Segoe UI"/>
              </a:rPr>
              <a:t>phát hiện biển số xe vi phạm</a:t>
            </a:r>
            <a:endParaRPr lang="vi-VN" sz="1800">
              <a:latin typeface="Times New Roman"/>
              <a:cs typeface="Segoe UI"/>
            </a:endParaRPr>
          </a:p>
        </p:txBody>
      </p:sp>
      <p:sp>
        <p:nvSpPr>
          <p:cNvPr id="12" name="object 12"/>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15">
                <a:latin typeface="Segoe UI"/>
                <a:cs typeface="Segoe UI"/>
              </a:rPr>
              <a:t> </a:t>
            </a:r>
            <a:r>
              <a:rPr sz="2000" b="1" spc="-45">
                <a:latin typeface="Segoe UI"/>
                <a:cs typeface="Segoe UI"/>
              </a:rPr>
              <a:t>TÀI</a:t>
            </a:r>
            <a:endParaRPr sz="2000">
              <a:latin typeface="Segoe UI"/>
              <a:cs typeface="Segoe UI"/>
            </a:endParaRPr>
          </a:p>
        </p:txBody>
      </p:sp>
      <p:sp>
        <p:nvSpPr>
          <p:cNvPr id="13" name="object 13"/>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7</a:t>
            </a:fld>
            <a:endParaRPr sz="1800">
              <a:latin typeface="Segoe UI"/>
              <a:cs typeface="Segoe UI"/>
            </a:endParaRPr>
          </a:p>
        </p:txBody>
      </p:sp>
      <p:pic>
        <p:nvPicPr>
          <p:cNvPr id="1026" name="Picture 2" descr="Camera nhận diện biển số chuyên dụng - Nhà An Toàn">
            <a:extLst>
              <a:ext uri="{FF2B5EF4-FFF2-40B4-BE49-F238E27FC236}">
                <a16:creationId xmlns:a16="http://schemas.microsoft.com/office/drawing/2014/main" id="{015A2187-9B51-056E-49A4-60147350B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792" y="2728283"/>
            <a:ext cx="8167118" cy="33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56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1173968" y="169163"/>
            <a:ext cx="737616" cy="595883"/>
          </a:xfrm>
          <a:prstGeom prst="rect">
            <a:avLst/>
          </a:prstGeom>
        </p:spPr>
      </p:pic>
      <p:sp>
        <p:nvSpPr>
          <p:cNvPr id="8" name="object 8"/>
          <p:cNvSpPr txBox="1">
            <a:spLocks noGrp="1"/>
          </p:cNvSpPr>
          <p:nvPr>
            <p:ph type="title"/>
          </p:nvPr>
        </p:nvSpPr>
        <p:spPr>
          <a:xfrm>
            <a:off x="1444244" y="1069289"/>
            <a:ext cx="1708150" cy="391795"/>
          </a:xfrm>
          <a:prstGeom prst="rect">
            <a:avLst/>
          </a:prstGeom>
        </p:spPr>
        <p:txBody>
          <a:bodyPr vert="horz" wrap="square" lIns="0" tIns="12700" rIns="0" bIns="0" rtlCol="0">
            <a:spAutoFit/>
          </a:bodyPr>
          <a:lstStyle/>
          <a:p>
            <a:pPr marL="12700">
              <a:lnSpc>
                <a:spcPct val="100000"/>
              </a:lnSpc>
              <a:spcBef>
                <a:spcPts val="100"/>
              </a:spcBef>
            </a:pPr>
            <a:r>
              <a:rPr sz="2400" spc="-5"/>
              <a:t>ỨNG</a:t>
            </a:r>
            <a:r>
              <a:rPr sz="2400" spc="-65"/>
              <a:t> </a:t>
            </a:r>
            <a:r>
              <a:rPr sz="2400" spc="-10"/>
              <a:t>DỤNG</a:t>
            </a:r>
            <a:endParaRPr sz="2400"/>
          </a:p>
        </p:txBody>
      </p:sp>
      <p:sp>
        <p:nvSpPr>
          <p:cNvPr id="9" name="object 9"/>
          <p:cNvSpPr txBox="1"/>
          <p:nvPr/>
        </p:nvSpPr>
        <p:spPr>
          <a:xfrm>
            <a:off x="740663" y="1547154"/>
            <a:ext cx="11009377" cy="1313180"/>
          </a:xfrm>
          <a:prstGeom prst="rect">
            <a:avLst/>
          </a:prstGeom>
        </p:spPr>
        <p:txBody>
          <a:bodyPr vert="horz" wrap="square" lIns="0" tIns="12700" rIns="0" bIns="0" rtlCol="0" anchor="t">
            <a:spAutoFit/>
          </a:bodyPr>
          <a:lstStyle/>
          <a:p>
            <a:pPr marL="12700">
              <a:spcBef>
                <a:spcPts val="1450"/>
              </a:spcBef>
            </a:pPr>
            <a:r>
              <a:rPr lang="vi-VN" b="1">
                <a:latin typeface="Times New Roman"/>
                <a:cs typeface="Segoe UI"/>
              </a:rPr>
              <a:t>Trích xuất thông tin hóa đơn</a:t>
            </a:r>
          </a:p>
          <a:p>
            <a:pPr marL="12700">
              <a:spcBef>
                <a:spcPts val="1450"/>
              </a:spcBef>
            </a:pPr>
            <a:r>
              <a:rPr lang="vi-VN" sz="1800">
                <a:latin typeface="Times New Roman"/>
                <a:cs typeface="Segoe UI"/>
              </a:rPr>
              <a:t>Các hóa đơn thường mang lại thông tin rất cần thiết, và đa số người dùng thường nhận được hóa đơn ở dạng giấy hoặc dạng ảnh. Để quản lý thông tin chi tiêu thông qua hóa đơn một cách hiệu quả thì ứng dụng của STDR được sử dụng để nhận diện chữ viết trong hóa đơn 1 các tự động và hiệu quả.</a:t>
            </a:r>
          </a:p>
        </p:txBody>
      </p:sp>
      <p:sp>
        <p:nvSpPr>
          <p:cNvPr id="12" name="object 12"/>
          <p:cNvSpPr txBox="1"/>
          <p:nvPr/>
        </p:nvSpPr>
        <p:spPr>
          <a:xfrm>
            <a:off x="1296924" y="0"/>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15">
                <a:latin typeface="Segoe UI"/>
                <a:cs typeface="Segoe UI"/>
              </a:rPr>
              <a:t> </a:t>
            </a:r>
            <a:r>
              <a:rPr sz="2000" b="1" spc="-45">
                <a:latin typeface="Segoe UI"/>
                <a:cs typeface="Segoe UI"/>
              </a:rPr>
              <a:t>TÀI</a:t>
            </a:r>
            <a:endParaRPr sz="2000">
              <a:latin typeface="Segoe UI"/>
              <a:cs typeface="Segoe UI"/>
            </a:endParaRPr>
          </a:p>
        </p:txBody>
      </p:sp>
      <p:sp>
        <p:nvSpPr>
          <p:cNvPr id="13" name="object 13"/>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8</a:t>
            </a:fld>
            <a:endParaRPr sz="1800">
              <a:latin typeface="Segoe UI"/>
              <a:cs typeface="Segoe UI"/>
            </a:endParaRPr>
          </a:p>
        </p:txBody>
      </p:sp>
      <p:pic>
        <p:nvPicPr>
          <p:cNvPr id="11" name="Hình ảnh 10">
            <a:extLst>
              <a:ext uri="{FF2B5EF4-FFF2-40B4-BE49-F238E27FC236}">
                <a16:creationId xmlns:a16="http://schemas.microsoft.com/office/drawing/2014/main" id="{173DB076-8628-AE86-D6A9-59D76BFB0C76}"/>
              </a:ext>
            </a:extLst>
          </p:cNvPr>
          <p:cNvPicPr>
            <a:picLocks noChangeAspect="1"/>
          </p:cNvPicPr>
          <p:nvPr/>
        </p:nvPicPr>
        <p:blipFill>
          <a:blip r:embed="rId3"/>
          <a:stretch>
            <a:fillRect/>
          </a:stretch>
        </p:blipFill>
        <p:spPr>
          <a:xfrm>
            <a:off x="2599858" y="3164885"/>
            <a:ext cx="2825632" cy="2760425"/>
          </a:xfrm>
          <a:prstGeom prst="rect">
            <a:avLst/>
          </a:prstGeom>
        </p:spPr>
      </p:pic>
      <p:pic>
        <p:nvPicPr>
          <p:cNvPr id="15" name="Hình ảnh 14">
            <a:extLst>
              <a:ext uri="{FF2B5EF4-FFF2-40B4-BE49-F238E27FC236}">
                <a16:creationId xmlns:a16="http://schemas.microsoft.com/office/drawing/2014/main" id="{AF1EBB99-CC63-EE32-3B09-59FE7AC2F5E4}"/>
              </a:ext>
            </a:extLst>
          </p:cNvPr>
          <p:cNvPicPr>
            <a:picLocks noChangeAspect="1"/>
          </p:cNvPicPr>
          <p:nvPr/>
        </p:nvPicPr>
        <p:blipFill>
          <a:blip r:embed="rId4"/>
          <a:stretch>
            <a:fillRect/>
          </a:stretch>
        </p:blipFill>
        <p:spPr>
          <a:xfrm>
            <a:off x="6744589" y="3517733"/>
            <a:ext cx="2976475" cy="2054727"/>
          </a:xfrm>
          <a:prstGeom prst="rect">
            <a:avLst/>
          </a:prstGeom>
        </p:spPr>
      </p:pic>
      <p:cxnSp>
        <p:nvCxnSpPr>
          <p:cNvPr id="17" name="Đường kết nối Mũi tên Thẳng 16">
            <a:extLst>
              <a:ext uri="{FF2B5EF4-FFF2-40B4-BE49-F238E27FC236}">
                <a16:creationId xmlns:a16="http://schemas.microsoft.com/office/drawing/2014/main" id="{9DD9A754-7B70-7608-5BE0-DE3CAF3911DD}"/>
              </a:ext>
            </a:extLst>
          </p:cNvPr>
          <p:cNvCxnSpPr>
            <a:cxnSpLocks/>
            <a:endCxn id="15" idx="1"/>
          </p:cNvCxnSpPr>
          <p:nvPr/>
        </p:nvCxnSpPr>
        <p:spPr>
          <a:xfrm>
            <a:off x="5568696" y="4545097"/>
            <a:ext cx="117589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2332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02080"/>
            <a:chOff x="0" y="0"/>
            <a:chExt cx="12192000" cy="1402080"/>
          </a:xfrm>
        </p:grpSpPr>
        <p:sp>
          <p:nvSpPr>
            <p:cNvPr id="3" name="object 3"/>
            <p:cNvSpPr/>
            <p:nvPr/>
          </p:nvSpPr>
          <p:spPr>
            <a:xfrm>
              <a:off x="1565147" y="844296"/>
              <a:ext cx="879475" cy="90170"/>
            </a:xfrm>
            <a:custGeom>
              <a:avLst/>
              <a:gdLst/>
              <a:ahLst/>
              <a:cxnLst/>
              <a:rect l="l" t="t" r="r" b="b"/>
              <a:pathLst>
                <a:path w="879475" h="90169">
                  <a:moveTo>
                    <a:pt x="879347" y="0"/>
                  </a:moveTo>
                  <a:lnTo>
                    <a:pt x="0" y="0"/>
                  </a:lnTo>
                  <a:lnTo>
                    <a:pt x="0" y="89915"/>
                  </a:lnTo>
                  <a:lnTo>
                    <a:pt x="879347" y="89915"/>
                  </a:lnTo>
                  <a:lnTo>
                    <a:pt x="879347" y="0"/>
                  </a:lnTo>
                  <a:close/>
                </a:path>
              </a:pathLst>
            </a:custGeom>
            <a:solidFill>
              <a:srgbClr val="7E7E7E"/>
            </a:solidFill>
          </p:spPr>
          <p:txBody>
            <a:bodyPr wrap="square" lIns="0" tIns="0" rIns="0" bIns="0" rtlCol="0"/>
            <a:lstStyle/>
            <a:p>
              <a:endParaRPr/>
            </a:p>
          </p:txBody>
        </p:sp>
        <p:sp>
          <p:nvSpPr>
            <p:cNvPr id="4" name="object 4"/>
            <p:cNvSpPr/>
            <p:nvPr/>
          </p:nvSpPr>
          <p:spPr>
            <a:xfrm>
              <a:off x="740664" y="0"/>
              <a:ext cx="2585085" cy="1402080"/>
            </a:xfrm>
            <a:custGeom>
              <a:avLst/>
              <a:gdLst/>
              <a:ahLst/>
              <a:cxnLst/>
              <a:rect l="l" t="t" r="r" b="b"/>
              <a:pathLst>
                <a:path w="2585085" h="1402080">
                  <a:moveTo>
                    <a:pt x="556260" y="0"/>
                  </a:moveTo>
                  <a:lnTo>
                    <a:pt x="0" y="0"/>
                  </a:lnTo>
                  <a:lnTo>
                    <a:pt x="0" y="1402080"/>
                  </a:lnTo>
                  <a:lnTo>
                    <a:pt x="556260" y="1402080"/>
                  </a:lnTo>
                  <a:lnTo>
                    <a:pt x="556260" y="0"/>
                  </a:lnTo>
                  <a:close/>
                </a:path>
                <a:path w="2585085" h="1402080">
                  <a:moveTo>
                    <a:pt x="2584691" y="844296"/>
                  </a:moveTo>
                  <a:lnTo>
                    <a:pt x="1703832" y="844296"/>
                  </a:lnTo>
                  <a:lnTo>
                    <a:pt x="1703832" y="934212"/>
                  </a:lnTo>
                  <a:lnTo>
                    <a:pt x="2584691" y="934212"/>
                  </a:lnTo>
                  <a:lnTo>
                    <a:pt x="2584691" y="844296"/>
                  </a:lnTo>
                  <a:close/>
                </a:path>
              </a:pathLst>
            </a:custGeom>
            <a:solidFill>
              <a:srgbClr val="1763FB"/>
            </a:solidFill>
          </p:spPr>
          <p:txBody>
            <a:bodyPr wrap="square" lIns="0" tIns="0" rIns="0" bIns="0" rtlCol="0"/>
            <a:lstStyle/>
            <a:p>
              <a:endParaRPr/>
            </a:p>
          </p:txBody>
        </p:sp>
      </p:grpSp>
      <p:sp>
        <p:nvSpPr>
          <p:cNvPr id="5" name="object 5"/>
          <p:cNvSpPr txBox="1"/>
          <p:nvPr/>
        </p:nvSpPr>
        <p:spPr>
          <a:xfrm>
            <a:off x="740663" y="934211"/>
            <a:ext cx="556260" cy="467995"/>
          </a:xfrm>
          <a:prstGeom prst="rect">
            <a:avLst/>
          </a:prstGeom>
          <a:solidFill>
            <a:srgbClr val="1763FB"/>
          </a:solidFill>
        </p:spPr>
        <p:txBody>
          <a:bodyPr vert="horz" wrap="square" lIns="0" tIns="48895" rIns="0" bIns="0" rtlCol="0">
            <a:spAutoFit/>
          </a:bodyPr>
          <a:lstStyle/>
          <a:p>
            <a:pPr marL="102870">
              <a:lnSpc>
                <a:spcPct val="100000"/>
              </a:lnSpc>
              <a:spcBef>
                <a:spcPts val="385"/>
              </a:spcBef>
            </a:pPr>
            <a:r>
              <a:rPr sz="2400" b="1" spc="-5">
                <a:solidFill>
                  <a:srgbClr val="FFFFFF"/>
                </a:solidFill>
                <a:latin typeface="Segoe UI"/>
                <a:cs typeface="Segoe UI"/>
              </a:rPr>
              <a:t>01</a:t>
            </a:r>
            <a:endParaRPr sz="2400">
              <a:latin typeface="Segoe UI"/>
              <a:cs typeface="Segoe UI"/>
            </a:endParaRPr>
          </a:p>
        </p:txBody>
      </p:sp>
      <p:sp>
        <p:nvSpPr>
          <p:cNvPr id="6" name="object 6"/>
          <p:cNvSpPr/>
          <p:nvPr/>
        </p:nvSpPr>
        <p:spPr>
          <a:xfrm>
            <a:off x="784859" y="6478523"/>
            <a:ext cx="10622280" cy="0"/>
          </a:xfrm>
          <a:custGeom>
            <a:avLst/>
            <a:gdLst/>
            <a:ahLst/>
            <a:cxnLst/>
            <a:rect l="l" t="t" r="r" b="b"/>
            <a:pathLst>
              <a:path w="10622280">
                <a:moveTo>
                  <a:pt x="0" y="0"/>
                </a:moveTo>
                <a:lnTo>
                  <a:pt x="10622280" y="0"/>
                </a:lnTo>
              </a:path>
            </a:pathLst>
          </a:custGeom>
          <a:ln w="12700">
            <a:solidFill>
              <a:srgbClr val="7E7E7E"/>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1173968" y="169163"/>
            <a:ext cx="737616" cy="595883"/>
          </a:xfrm>
          <a:prstGeom prst="rect">
            <a:avLst/>
          </a:prstGeom>
        </p:spPr>
      </p:pic>
      <p:sp>
        <p:nvSpPr>
          <p:cNvPr id="8" name="object 8"/>
          <p:cNvSpPr txBox="1">
            <a:spLocks noGrp="1"/>
          </p:cNvSpPr>
          <p:nvPr>
            <p:ph type="title"/>
          </p:nvPr>
        </p:nvSpPr>
        <p:spPr>
          <a:xfrm>
            <a:off x="1444244" y="1069289"/>
            <a:ext cx="1708150" cy="391795"/>
          </a:xfrm>
          <a:prstGeom prst="rect">
            <a:avLst/>
          </a:prstGeom>
        </p:spPr>
        <p:txBody>
          <a:bodyPr vert="horz" wrap="square" lIns="0" tIns="12700" rIns="0" bIns="0" rtlCol="0">
            <a:spAutoFit/>
          </a:bodyPr>
          <a:lstStyle/>
          <a:p>
            <a:pPr marL="12700">
              <a:lnSpc>
                <a:spcPct val="100000"/>
              </a:lnSpc>
              <a:spcBef>
                <a:spcPts val="100"/>
              </a:spcBef>
            </a:pPr>
            <a:r>
              <a:rPr sz="2400" spc="-5"/>
              <a:t>ỨNG</a:t>
            </a:r>
            <a:r>
              <a:rPr sz="2400" spc="-65"/>
              <a:t> </a:t>
            </a:r>
            <a:r>
              <a:rPr sz="2400" spc="-10"/>
              <a:t>DỤNG</a:t>
            </a:r>
            <a:endParaRPr sz="2400"/>
          </a:p>
        </p:txBody>
      </p:sp>
      <p:sp>
        <p:nvSpPr>
          <p:cNvPr id="12" name="object 12"/>
          <p:cNvSpPr txBox="1"/>
          <p:nvPr/>
        </p:nvSpPr>
        <p:spPr>
          <a:xfrm>
            <a:off x="1296924" y="18288"/>
            <a:ext cx="10895330" cy="844550"/>
          </a:xfrm>
          <a:prstGeom prst="rect">
            <a:avLst/>
          </a:prstGeom>
        </p:spPr>
        <p:txBody>
          <a:bodyPr vert="horz" wrap="square" lIns="0" tIns="4445" rIns="0" bIns="0" rtlCol="0">
            <a:spAutoFit/>
          </a:bodyPr>
          <a:lstStyle/>
          <a:p>
            <a:pPr>
              <a:lnSpc>
                <a:spcPct val="100000"/>
              </a:lnSpc>
              <a:spcBef>
                <a:spcPts val="35"/>
              </a:spcBef>
            </a:pPr>
            <a:endParaRPr sz="2850">
              <a:latin typeface="Times New Roman"/>
              <a:cs typeface="Times New Roman"/>
            </a:endParaRPr>
          </a:p>
          <a:p>
            <a:pPr marL="159385">
              <a:lnSpc>
                <a:spcPct val="100000"/>
              </a:lnSpc>
            </a:pPr>
            <a:r>
              <a:rPr sz="2000" b="1">
                <a:latin typeface="Segoe UI"/>
                <a:cs typeface="Segoe UI"/>
              </a:rPr>
              <a:t>GIỚI</a:t>
            </a:r>
            <a:r>
              <a:rPr sz="2000" b="1" spc="-35">
                <a:latin typeface="Segoe UI"/>
                <a:cs typeface="Segoe UI"/>
              </a:rPr>
              <a:t> </a:t>
            </a:r>
            <a:r>
              <a:rPr sz="2000" b="1">
                <a:latin typeface="Segoe UI"/>
                <a:cs typeface="Segoe UI"/>
              </a:rPr>
              <a:t>THIỆU</a:t>
            </a:r>
            <a:r>
              <a:rPr sz="2000" b="1" spc="-25">
                <a:latin typeface="Segoe UI"/>
                <a:cs typeface="Segoe UI"/>
              </a:rPr>
              <a:t> </a:t>
            </a:r>
            <a:r>
              <a:rPr sz="2000" b="1">
                <a:latin typeface="Segoe UI"/>
                <a:cs typeface="Segoe UI"/>
              </a:rPr>
              <a:t>ĐỀ</a:t>
            </a:r>
            <a:r>
              <a:rPr sz="2000" b="1" spc="-15">
                <a:latin typeface="Segoe UI"/>
                <a:cs typeface="Segoe UI"/>
              </a:rPr>
              <a:t> </a:t>
            </a:r>
            <a:r>
              <a:rPr sz="2000" b="1" spc="-45">
                <a:latin typeface="Segoe UI"/>
                <a:cs typeface="Segoe UI"/>
              </a:rPr>
              <a:t>TÀI</a:t>
            </a:r>
            <a:endParaRPr sz="2000">
              <a:latin typeface="Segoe UI"/>
              <a:cs typeface="Segoe UI"/>
            </a:endParaRPr>
          </a:p>
        </p:txBody>
      </p:sp>
      <p:sp>
        <p:nvSpPr>
          <p:cNvPr id="13" name="object 13"/>
          <p:cNvSpPr txBox="1"/>
          <p:nvPr/>
        </p:nvSpPr>
        <p:spPr>
          <a:xfrm>
            <a:off x="11100816" y="6502276"/>
            <a:ext cx="200025" cy="330200"/>
          </a:xfrm>
          <a:prstGeom prst="rect">
            <a:avLst/>
          </a:prstGeom>
        </p:spPr>
        <p:txBody>
          <a:bodyPr vert="horz" wrap="square" lIns="0" tIns="31114" rIns="0" bIns="0" rtlCol="0">
            <a:spAutoFit/>
          </a:bodyPr>
          <a:lstStyle/>
          <a:p>
            <a:pPr marL="38100">
              <a:lnSpc>
                <a:spcPct val="100000"/>
              </a:lnSpc>
              <a:spcBef>
                <a:spcPts val="244"/>
              </a:spcBef>
            </a:pPr>
            <a:fld id="{81D60167-4931-47E6-BA6A-407CBD079E47}" type="slidenum">
              <a:rPr sz="1800" dirty="0">
                <a:solidFill>
                  <a:srgbClr val="888888"/>
                </a:solidFill>
                <a:latin typeface="Segoe UI"/>
                <a:cs typeface="Segoe UI"/>
              </a:rPr>
              <a:t>9</a:t>
            </a:fld>
            <a:endParaRPr sz="1800">
              <a:latin typeface="Segoe UI"/>
              <a:cs typeface="Segoe UI"/>
            </a:endParaRPr>
          </a:p>
        </p:txBody>
      </p:sp>
      <p:sp>
        <p:nvSpPr>
          <p:cNvPr id="16" name="object 9">
            <a:extLst>
              <a:ext uri="{FF2B5EF4-FFF2-40B4-BE49-F238E27FC236}">
                <a16:creationId xmlns:a16="http://schemas.microsoft.com/office/drawing/2014/main" id="{71BD0A88-3E21-81D9-48BA-3C179110D84F}"/>
              </a:ext>
            </a:extLst>
          </p:cNvPr>
          <p:cNvSpPr txBox="1"/>
          <p:nvPr/>
        </p:nvSpPr>
        <p:spPr>
          <a:xfrm>
            <a:off x="1444244" y="1972779"/>
            <a:ext cx="6190490" cy="1697901"/>
          </a:xfrm>
          <a:prstGeom prst="rect">
            <a:avLst/>
          </a:prstGeom>
        </p:spPr>
        <p:txBody>
          <a:bodyPr vert="horz" wrap="square" lIns="0" tIns="12700" rIns="0" bIns="0" rtlCol="0" anchor="t">
            <a:spAutoFit/>
          </a:bodyPr>
          <a:lstStyle/>
          <a:p>
            <a:pPr marL="12700">
              <a:spcBef>
                <a:spcPts val="1450"/>
              </a:spcBef>
            </a:pPr>
            <a:r>
              <a:rPr lang="vi-VN" b="1" dirty="0">
                <a:latin typeface="Times New Roman"/>
                <a:cs typeface="Segoe UI"/>
              </a:rPr>
              <a:t>Ứng dụng khác</a:t>
            </a:r>
          </a:p>
          <a:p>
            <a:pPr marL="12700">
              <a:spcBef>
                <a:spcPts val="1450"/>
              </a:spcBef>
            </a:pPr>
            <a:r>
              <a:rPr lang="vi-VN" sz="1800" dirty="0">
                <a:latin typeface="Times New Roman"/>
                <a:cs typeface="Segoe UI"/>
              </a:rPr>
              <a:t>Ngoài ra, STRD còn có các ứng dụng khác như:</a:t>
            </a:r>
          </a:p>
          <a:p>
            <a:pPr marL="298450" indent="-285750">
              <a:spcBef>
                <a:spcPts val="1450"/>
              </a:spcBef>
              <a:buFont typeface="Arial" panose="020B0604020202020204" pitchFamily="34" charset="0"/>
              <a:buChar char="•"/>
            </a:pPr>
            <a:r>
              <a:rPr lang="vi-VN" dirty="0">
                <a:latin typeface="Times New Roman"/>
                <a:cs typeface="Segoe UI"/>
              </a:rPr>
              <a:t>Lập bản đồ và địa điểm hóa để điều hướng robot</a:t>
            </a:r>
          </a:p>
          <a:p>
            <a:pPr marL="298450" indent="-285750">
              <a:spcBef>
                <a:spcPts val="1450"/>
              </a:spcBef>
              <a:buFont typeface="Arial" panose="020B0604020202020204" pitchFamily="34" charset="0"/>
              <a:buChar char="•"/>
            </a:pPr>
            <a:r>
              <a:rPr lang="vi-VN" sz="1800" dirty="0">
                <a:latin typeface="Times New Roman"/>
                <a:cs typeface="Segoe UI"/>
              </a:rPr>
              <a:t>Nâng cao khả năng tiếp cận khi đi đường cho người khiếm thị</a:t>
            </a:r>
          </a:p>
        </p:txBody>
      </p:sp>
    </p:spTree>
    <p:extLst>
      <p:ext uri="{BB962C8B-B14F-4D97-AF65-F5344CB8AC3E}">
        <p14:creationId xmlns:p14="http://schemas.microsoft.com/office/powerpoint/2010/main" val="2579463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927</TotalTime>
  <Words>3642</Words>
  <Application>Microsoft Macintosh PowerPoint</Application>
  <PresentationFormat>Widescreen</PresentationFormat>
  <Paragraphs>495</Paragraphs>
  <Slides>50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CMR10</vt:lpstr>
      <vt:lpstr>Courier New</vt:lpstr>
      <vt:lpstr>Helvetica</vt:lpstr>
      <vt:lpstr>Lucida Grande</vt:lpstr>
      <vt:lpstr>Segoe UI</vt:lpstr>
      <vt:lpstr>Times New Roman</vt:lpstr>
      <vt:lpstr>Wingdings</vt:lpstr>
      <vt:lpstr>Office Theme</vt:lpstr>
      <vt:lpstr>CS406: Xử Lý Ảnh Và Ứng Dụng</vt:lpstr>
      <vt:lpstr>PowerPoint Presentation</vt:lpstr>
      <vt:lpstr>GIỚI THIỆU ĐỀ TÀI</vt:lpstr>
      <vt:lpstr>GIỚI THIỆU</vt:lpstr>
      <vt:lpstr>ỨNG DỤNG</vt:lpstr>
      <vt:lpstr>ỨNG DỤNG</vt:lpstr>
      <vt:lpstr>ỨNG DỤNG</vt:lpstr>
      <vt:lpstr>ỨNG DỤNG</vt:lpstr>
      <vt:lpstr>ỨNG DỤNG</vt:lpstr>
      <vt:lpstr>GIỚI THIỆU</vt:lpstr>
      <vt:lpstr>BỘ DỮ LIỆU</vt:lpstr>
      <vt:lpstr>VinText</vt:lpstr>
      <vt:lpstr>VinText</vt:lpstr>
      <vt:lpstr>VinText</vt:lpstr>
      <vt:lpstr>VinText</vt:lpstr>
      <vt:lpstr>VinText</vt:lpstr>
      <vt:lpstr>PowerPoint Presentation</vt:lpstr>
      <vt:lpstr>VinText</vt:lpstr>
      <vt:lpstr>VinText</vt:lpstr>
      <vt:lpstr>VinText</vt:lpstr>
      <vt:lpstr>VinText</vt:lpstr>
      <vt:lpstr>Hướng Tiếp Cận Chung</vt:lpstr>
      <vt:lpstr>Hướng tiếp cận chung</vt:lpstr>
      <vt:lpstr>Hướng Tiếp Cận Của Nhóm</vt:lpstr>
      <vt:lpstr>GIỚI THIỆU</vt:lpstr>
      <vt:lpstr>DBNetpp – Text Detection</vt:lpstr>
      <vt:lpstr>Phương pháp detection chung</vt:lpstr>
      <vt:lpstr>DBNetpp</vt:lpstr>
      <vt:lpstr>DBNetpp</vt:lpstr>
      <vt:lpstr>DBNetpp: Feature pyramid backbone</vt:lpstr>
      <vt:lpstr>DBNetpp: Adaptive scale fusion</vt:lpstr>
      <vt:lpstr>DBNetpp: Differentiable Binarization</vt:lpstr>
      <vt:lpstr>DBNetpp: Binarization</vt:lpstr>
      <vt:lpstr>DBNetpp: Binarization</vt:lpstr>
      <vt:lpstr>DBNetpp: Binarization</vt:lpstr>
      <vt:lpstr>DBNetpp: Binarization</vt:lpstr>
      <vt:lpstr>Training: Label generation</vt:lpstr>
      <vt:lpstr>Training: Loss function</vt:lpstr>
      <vt:lpstr>DBNetpp: Inference</vt:lpstr>
      <vt:lpstr>PARSeq – Text Recognition</vt:lpstr>
      <vt:lpstr>PARSeq</vt:lpstr>
      <vt:lpstr>PARSeq: Ý tưởng</vt:lpstr>
      <vt:lpstr>PARSeq: Ý tưởng</vt:lpstr>
      <vt:lpstr>PARSeq: Kiến trúc mô hình</vt:lpstr>
      <vt:lpstr>PARSeq: Kiến trúc mô hình</vt:lpstr>
      <vt:lpstr>PARSeq: Kiến trúc mô hình</vt:lpstr>
      <vt:lpstr>PARSeq: Kiến trúc mô hình</vt:lpstr>
      <vt:lpstr>PARSeq: Inference</vt:lpstr>
      <vt:lpstr>PARSeq: Inference</vt:lpstr>
      <vt:lpstr>Thanks for watching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Hoàng Long Nguyễn</dc:creator>
  <cp:lastModifiedBy>Đoàn Nhật Sang</cp:lastModifiedBy>
  <cp:revision>4</cp:revision>
  <dcterms:created xsi:type="dcterms:W3CDTF">2023-10-14T03:29:46Z</dcterms:created>
  <dcterms:modified xsi:type="dcterms:W3CDTF">2023-12-31T05:41:58Z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2023-07-02T00:00:00Z</vt:filetime>
  </property>
  <property fmtid="{D5CDD505-2E9C-101B-9397-08002B2CF9AE}" pid="3" name="Creator">
    <vt:lpwstr>Microsoft® PowerPoint® for Microsoft 365</vt:lpwstr>
  </property>
  <property fmtid="{D5CDD505-2E9C-101B-9397-08002B2CF9AE}" pid="4" name="LastSaved">
    <vt:filetime>2023-10-14T00:00:00Z</vt:filetime>
  </property>
</Properties>
</file>